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21" r:id="rId3"/>
    <p:sldId id="363" r:id="rId4"/>
    <p:sldId id="375" r:id="rId5"/>
    <p:sldId id="428" r:id="rId6"/>
    <p:sldId id="323" r:id="rId7"/>
    <p:sldId id="401" r:id="rId8"/>
    <p:sldId id="403" r:id="rId9"/>
    <p:sldId id="408" r:id="rId10"/>
    <p:sldId id="433" r:id="rId11"/>
    <p:sldId id="364" r:id="rId12"/>
    <p:sldId id="434" r:id="rId13"/>
    <p:sldId id="435" r:id="rId14"/>
    <p:sldId id="436" r:id="rId15"/>
    <p:sldId id="438" r:id="rId16"/>
    <p:sldId id="437" r:id="rId17"/>
    <p:sldId id="432" r:id="rId18"/>
    <p:sldId id="402" r:id="rId19"/>
    <p:sldId id="404" r:id="rId20"/>
    <p:sldId id="405" r:id="rId21"/>
    <p:sldId id="406" r:id="rId22"/>
    <p:sldId id="409" r:id="rId23"/>
    <p:sldId id="407" r:id="rId24"/>
    <p:sldId id="439" r:id="rId25"/>
    <p:sldId id="449" r:id="rId26"/>
    <p:sldId id="411" r:id="rId27"/>
    <p:sldId id="410" r:id="rId28"/>
    <p:sldId id="441" r:id="rId29"/>
    <p:sldId id="443" r:id="rId30"/>
    <p:sldId id="442" r:id="rId31"/>
    <p:sldId id="440" r:id="rId32"/>
    <p:sldId id="412" r:id="rId33"/>
    <p:sldId id="447" r:id="rId34"/>
    <p:sldId id="446" r:id="rId35"/>
    <p:sldId id="448" r:id="rId36"/>
    <p:sldId id="450" r:id="rId37"/>
    <p:sldId id="444" r:id="rId38"/>
    <p:sldId id="445" r:id="rId39"/>
    <p:sldId id="413" r:id="rId40"/>
    <p:sldId id="378" r:id="rId41"/>
    <p:sldId id="414" r:id="rId42"/>
    <p:sldId id="379" r:id="rId43"/>
    <p:sldId id="415" r:id="rId44"/>
    <p:sldId id="416" r:id="rId45"/>
    <p:sldId id="417" r:id="rId46"/>
    <p:sldId id="429" r:id="rId47"/>
    <p:sldId id="430" r:id="rId48"/>
    <p:sldId id="431" r:id="rId49"/>
    <p:sldId id="418" r:id="rId50"/>
    <p:sldId id="419" r:id="rId51"/>
    <p:sldId id="420" r:id="rId52"/>
    <p:sldId id="421" r:id="rId53"/>
    <p:sldId id="422" r:id="rId54"/>
    <p:sldId id="380" r:id="rId55"/>
    <p:sldId id="398" r:id="rId56"/>
    <p:sldId id="367" r:id="rId57"/>
    <p:sldId id="423" r:id="rId58"/>
    <p:sldId id="388" r:id="rId59"/>
    <p:sldId id="451" r:id="rId60"/>
    <p:sldId id="453" r:id="rId61"/>
    <p:sldId id="425" r:id="rId62"/>
    <p:sldId id="426" r:id="rId63"/>
    <p:sldId id="452" r:id="rId64"/>
    <p:sldId id="427" r:id="rId65"/>
    <p:sldId id="424" r:id="rId66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69"/>
    <p:restoredTop sz="94866"/>
  </p:normalViewPr>
  <p:slideViewPr>
    <p:cSldViewPr>
      <p:cViewPr>
        <p:scale>
          <a:sx n="125" d="100"/>
          <a:sy n="125" d="100"/>
        </p:scale>
        <p:origin x="312" y="848"/>
      </p:cViewPr>
      <p:guideLst>
        <p:guide orient="horz" pos="2160"/>
        <p:guide pos="28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854" y="-96"/>
      </p:cViewPr>
      <p:guideLst>
        <p:guide orient="horz" pos="3224"/>
        <p:guide pos="224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DFDCF0-3A25-1B44-957E-06E14821E89E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F6F9B-C19B-984F-8F12-40B93E875790}" type="datetimeFigureOut">
              <a:rPr kumimoji="1" lang="zh-CN" altLang="en-US" smtClean="0"/>
              <a:t>2025/10/23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0F6DF-DE43-5048-B8C7-9A5F0ED9A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46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0F6DF-DE43-5048-B8C7-9A5F0ED9A1E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74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CE995-A097-1746-7CB2-2C2630AC2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4196E0-BB8C-4322-7B5A-291281D3F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0F672D-53D1-9D41-9C46-2F2874C21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C400B3-225D-9021-8E94-77E07EFD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0F6DF-DE43-5048-B8C7-9A5F0ED9A1E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47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FF852-E8A3-A1F9-F477-6F3D457D6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A1E112-4B70-D9BB-2C87-94B6DB531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542A855-51FB-F321-19E2-7CDC0D43A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0678D2-B374-E31E-E603-A4A8E5E5F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0F6DF-DE43-5048-B8C7-9A5F0ED9A1E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29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02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2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A8B626B-81AA-F040-92F0-D02736E321A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6E24A-3567-904B-B86C-E4AE21B6ED3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B2DC2-6B55-5E4C-8395-621F8054D64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748D9-7FA6-E441-821E-F3F88EC4F9C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B18E6-536B-3E49-87F7-F67360CCFAB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FD8DE-E3EB-EA4E-8EE7-F04FE4665C2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CA741-66C6-D343-8412-89FF6A0F853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18140-2A5D-0E44-BF65-E264B2E441B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883DD-3DDB-6A4B-AF53-C06217DC1C4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99AE6-659C-DD4F-AB55-9243AB0876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B066F-829B-004C-A374-751C5611884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2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CB83518-65C2-094A-AFB7-B5D18B682B4C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/>
              <a:t>Arithmetics</a:t>
            </a:r>
            <a:endParaRPr lang="en-US" altLang="zh-CN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/>
              <a:t>Formal Methods Foundation</a:t>
            </a:r>
          </a:p>
          <a:p>
            <a:pPr eaLnBrk="1" hangingPunct="1"/>
            <a:r>
              <a:rPr lang="en-US" altLang="zh-CN" sz="2800" dirty="0" err="1"/>
              <a:t>Baojian</a:t>
            </a:r>
            <a:r>
              <a:rPr lang="en-US" altLang="zh-CN" sz="2800" dirty="0"/>
              <a:t> Hua</a:t>
            </a:r>
          </a:p>
          <a:p>
            <a:pPr eaLnBrk="1" hangingPunct="1"/>
            <a:r>
              <a:rPr lang="en-US" altLang="zh-CN" sz="2400" dirty="0" err="1"/>
              <a:t>bjhua@ustc.edu.cn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7F152-CA35-37B6-4C25-9B1A66A60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BB3E4-C3F5-6CA2-89FB-494E5CE9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DE334-81D0-D189-6B69-6A0E0A0E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~150,</a:t>
            </a:r>
            <a:r>
              <a:rPr kumimoji="1" lang="zh-CN" altLang="en-US" dirty="0"/>
              <a:t> </a:t>
            </a:r>
            <a:r>
              <a:rPr kumimoji="1" lang="en" altLang="zh-CN" dirty="0"/>
              <a:t>The Nine Chapters on the Mathematical 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九章算术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although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informally</a:t>
            </a:r>
          </a:p>
          <a:p>
            <a:r>
              <a:rPr lang="en-US" altLang="zh-CN" dirty="0"/>
              <a:t>1670,</a:t>
            </a:r>
            <a:r>
              <a:rPr lang="zh-CN" altLang="en-US" dirty="0"/>
              <a:t> </a:t>
            </a:r>
            <a:r>
              <a:rPr lang="en-US" altLang="zh-CN" dirty="0"/>
              <a:t>Newton</a:t>
            </a:r>
          </a:p>
          <a:p>
            <a:r>
              <a:rPr kumimoji="1" lang="en-US" altLang="zh-CN" dirty="0"/>
              <a:t>1810,</a:t>
            </a:r>
            <a:r>
              <a:rPr kumimoji="1" lang="zh-CN" altLang="en-US" dirty="0"/>
              <a:t> </a:t>
            </a:r>
            <a:r>
              <a:rPr kumimoji="1" lang="en-US" altLang="zh-CN" dirty="0"/>
              <a:t>Gauss</a:t>
            </a:r>
          </a:p>
          <a:p>
            <a:r>
              <a:rPr kumimoji="1" lang="en-US" altLang="zh-CN" dirty="0"/>
              <a:t>1950,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Gaussian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elimination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Guassian</a:t>
            </a:r>
            <a:r>
              <a:rPr kumimoji="1" lang="en-US" altLang="zh-CN" dirty="0"/>
              <a:t>-Jordan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elimination),</a:t>
            </a:r>
            <a:r>
              <a:rPr kumimoji="1" lang="zh-CN" altLang="en-US" dirty="0"/>
              <a:t> </a:t>
            </a:r>
            <a:r>
              <a:rPr kumimoji="1" lang="en-US" altLang="zh-CN" dirty="0"/>
              <a:t>GJE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138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350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=0.8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adding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two equalities, we have 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2x = 1.0</a:t>
                </a:r>
                <a:r>
                  <a:rPr kumimoji="1" lang="en-US" altLang="zh-CN" sz="2000" dirty="0"/>
                  <a:t>, 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=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0.5</a:t>
                </a:r>
                <a:r>
                  <a:rPr kumimoji="1" lang="en-US" altLang="zh-CN" sz="2000" dirty="0"/>
                  <a:t>,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Hence,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 = 0.5, y=0.3</a:t>
                </a:r>
                <a:r>
                  <a:rPr kumimoji="1" lang="en-US" altLang="zh-CN" sz="2000" dirty="0"/>
                  <a:t>.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This is often called 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Gaussian elimination</a:t>
                </a:r>
                <a:r>
                  <a:rPr kumimoji="1"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14" name="内容占位符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3501471"/>
              </a:xfrm>
              <a:prstGeom prst="rect">
                <a:avLst/>
              </a:prstGeom>
              <a:blipFill rotWithShape="1">
                <a:blip r:embed="rId2"/>
                <a:stretch>
                  <a:fillRect t="-9" r="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3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742DA-B64C-01E9-A716-ABA5A3CA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DE1C3-D0E2-3833-368F-CCE5FF76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96E865-A1E7-3E9B-0AFD-EECC711C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upper</a:t>
            </a:r>
            <a:r>
              <a:rPr kumimoji="1" lang="zh-CN" altLang="en-US" dirty="0">
                <a:solidFill>
                  <a:srgbClr val="0432FF"/>
                </a:solidFill>
              </a:rPr>
              <a:t> </a:t>
            </a:r>
            <a:r>
              <a:rPr kumimoji="1" lang="en" altLang="zh-CN" dirty="0">
                <a:solidFill>
                  <a:srgbClr val="0432FF"/>
                </a:solidFill>
              </a:rPr>
              <a:t>triangular matrix 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lvl="1"/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iteratively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endParaRPr kumimoji="1" lang="zh-CN" altLang="en-US" dirty="0"/>
          </a:p>
        </p:txBody>
      </p:sp>
      <p:pic>
        <p:nvPicPr>
          <p:cNvPr id="7" name="图片 6" descr="图表&#10;&#10;AI 生成的内容可能不正确。">
            <a:extLst>
              <a:ext uri="{FF2B5EF4-FFF2-40B4-BE49-F238E27FC236}">
                <a16:creationId xmlns:a16="http://schemas.microsoft.com/office/drawing/2014/main" id="{7D06B1A8-495F-9A3C-2E23-5CE612B42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3733800"/>
            <a:ext cx="4165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1D5B-1BAB-B464-189C-71F952F58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0759A-3525-3869-305F-C62B959D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8F529A8C-2A5F-065A-1FD3-811719E6260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59558"/>
                <a:ext cx="8726488" cy="4950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=8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=−11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=−3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e>
                        </m:eqArr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  <m:m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</m:m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adding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3</a:t>
                </a:r>
                <a:r>
                  <a:rPr kumimoji="1" lang="zh-CN" altLang="en-US" sz="2000" dirty="0"/>
                  <a:t>*</a:t>
                </a:r>
                <a:r>
                  <a:rPr kumimoji="1" lang="en-US" altLang="zh-CN" sz="2000" dirty="0"/>
                  <a:t>(1)+2</a:t>
                </a:r>
                <a:r>
                  <a:rPr kumimoji="1" lang="zh-CN" altLang="en-US" sz="2000" dirty="0"/>
                  <a:t>*</a:t>
                </a:r>
                <a:r>
                  <a:rPr kumimoji="1" lang="en-US" altLang="zh-CN" sz="2000" dirty="0"/>
                  <a:t>(2),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(1)+(3),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=8</m:t>
                            </m:r>
                            <m:r>
                              <a:rPr kumimoji="1"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=5</m:t>
                            </m:r>
                            <m:r>
                              <a:rPr kumimoji="1"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ctrlP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eqArr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                                   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  <m:mr>
                        <m:e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Then,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adding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-2</a:t>
                </a:r>
                <a:r>
                  <a:rPr kumimoji="1" lang="zh-CN" altLang="en-US" sz="2000" dirty="0"/>
                  <a:t>*</a:t>
                </a:r>
                <a:r>
                  <a:rPr kumimoji="1" lang="en-US" altLang="zh-CN" sz="2000" dirty="0"/>
                  <a:t>(2’)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+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(3’),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=8</m:t>
                            </m:r>
                            <m:r>
                              <a:rPr kumimoji="1"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  <m:r>
                              <a:rPr kumimoji="1" lang="zh-CN" alt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p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eqArr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                                   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  <m:mr>
                        <m:e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Hence,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from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(3’’),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z=-1,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back-propagate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(2’’),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y=3,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back-propagate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(1’’),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x=2</a:t>
                </a:r>
              </a:p>
            </p:txBody>
          </p:sp>
        </mc:Choice>
        <mc:Fallback xmlns="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8F529A8C-2A5F-065A-1FD3-811719E6260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59558"/>
                <a:ext cx="8726488" cy="4950842"/>
              </a:xfrm>
              <a:prstGeom prst="rect">
                <a:avLst/>
              </a:prstGeom>
              <a:blipFill>
                <a:blip r:embed="rId2"/>
                <a:stretch>
                  <a:fillRect l="-20494" t="-35128" b="-47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596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E7E2-B1A9-25B4-F3D4-2CBFA5231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FE838-2E44-8679-5D58-A4C8966B9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AE744E09-90CE-88C4-603C-DA8C6721FFF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59558"/>
                <a:ext cx="8726488" cy="358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=8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=−11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=−3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e>
                        </m:eqArr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zh-CN" altLang="en-US" sz="2400" dirty="0"/>
                  <a:t>     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mr>
                      <m:m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</m:m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Z3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implementation: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Ints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(‘x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z’)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solve(2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x+y-z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==8,</a:t>
                </a:r>
              </a:p>
              <a:p>
                <a:pPr marL="0" indent="0"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-3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–y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+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2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==-11,</a:t>
                </a:r>
              </a:p>
              <a:p>
                <a:pPr marL="0" indent="0"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-2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x+y+2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z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-3)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Output: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[z = -1, x = 2, y = 3]</a:t>
                </a:r>
              </a:p>
            </p:txBody>
          </p:sp>
        </mc:Choice>
        <mc:Fallback xmlns="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AE744E09-90CE-88C4-603C-DA8C6721FF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59558"/>
                <a:ext cx="8726488" cy="3581430"/>
              </a:xfrm>
              <a:prstGeom prst="rect">
                <a:avLst/>
              </a:prstGeom>
              <a:blipFill>
                <a:blip r:embed="rId2"/>
                <a:stretch>
                  <a:fillRect l="-16279" t="-48410" b="-2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00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6F07A-7DE8-4297-340E-A2F618DC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B87CF-3B19-042D-D4F1-4566C19E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Geometry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26D0B667-84FB-D849-A196-A07A2E7FD56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3132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=0.8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two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lines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two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equations,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respectively.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solutions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intersection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points,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is: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 = 0.5, y=0.3</a:t>
                </a:r>
                <a:r>
                  <a:rPr kumimoji="1" lang="en-US" altLang="zh-CN" sz="2000" dirty="0"/>
                  <a:t>.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There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theorem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algebraic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curves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stating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number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of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points: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	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#p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=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 err="1">
                    <a:solidFill>
                      <a:srgbClr val="0432FF"/>
                    </a:solidFill>
                  </a:rPr>
                  <a:t>ord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(m)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*</a:t>
                </a:r>
                <a:r>
                  <a:rPr kumimoji="1" lang="en-US" altLang="zh-CN" sz="2000" dirty="0" err="1">
                    <a:solidFill>
                      <a:srgbClr val="0432FF"/>
                    </a:solidFill>
                  </a:rPr>
                  <a:t>ord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(n)</a:t>
                </a:r>
              </a:p>
            </p:txBody>
          </p:sp>
        </mc:Choice>
        <mc:Fallback xmlns="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26D0B667-84FB-D849-A196-A07A2E7FD56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3132139"/>
              </a:xfrm>
              <a:prstGeom prst="rect">
                <a:avLst/>
              </a:prstGeom>
              <a:blipFill>
                <a:blip r:embed="rId2"/>
                <a:stretch>
                  <a:fillRect l="-16715" t="-58065" b="-14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F6106E2-B31B-7D41-F0DE-9A9ADB747A7A}"/>
              </a:ext>
            </a:extLst>
          </p:cNvPr>
          <p:cNvCxnSpPr/>
          <p:nvPr/>
        </p:nvCxnSpPr>
        <p:spPr>
          <a:xfrm>
            <a:off x="5562600" y="5715000"/>
            <a:ext cx="3276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EFB036D0-8EE6-2B27-3CE2-3F70AF3C524A}"/>
              </a:ext>
            </a:extLst>
          </p:cNvPr>
          <p:cNvCxnSpPr/>
          <p:nvPr/>
        </p:nvCxnSpPr>
        <p:spPr>
          <a:xfrm flipV="1">
            <a:off x="6172200" y="3810000"/>
            <a:ext cx="0" cy="2514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BD2919C8-C7FB-FECA-C09B-515F0107B88E}"/>
              </a:ext>
            </a:extLst>
          </p:cNvPr>
          <p:cNvCxnSpPr/>
          <p:nvPr/>
        </p:nvCxnSpPr>
        <p:spPr>
          <a:xfrm>
            <a:off x="5867400" y="4648200"/>
            <a:ext cx="1752600" cy="1447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BF05F9E2-4C38-DD39-A187-2623A99FEC2E}"/>
              </a:ext>
            </a:extLst>
          </p:cNvPr>
          <p:cNvCxnSpPr/>
          <p:nvPr/>
        </p:nvCxnSpPr>
        <p:spPr>
          <a:xfrm flipH="1">
            <a:off x="5867400" y="4800600"/>
            <a:ext cx="1752600" cy="1524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1C261BF-6586-5027-ADFC-C0F64AEBFFBE}"/>
              </a:ext>
            </a:extLst>
          </p:cNvPr>
          <p:cNvSpPr txBox="1"/>
          <p:nvPr/>
        </p:nvSpPr>
        <p:spPr>
          <a:xfrm>
            <a:off x="6972311" y="5300246"/>
            <a:ext cx="1104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(0.5, 0.3)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43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75167-CD07-4D1F-FBA9-19D67F76E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152CC-B692-D3A7-56DF-0C13A620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A3556-6486-8B76-6C6F-BBFAA4B6C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O(n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3</a:t>
            </a:r>
            <a:r>
              <a:rPr kumimoji="1" lang="en-US" altLang="zh-CN" dirty="0">
                <a:solidFill>
                  <a:srgbClr val="0432FF"/>
                </a:solidFill>
              </a:rPr>
              <a:t>)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n-element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</a:p>
          <a:p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slow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elements</a:t>
            </a:r>
          </a:p>
          <a:p>
            <a:pPr lvl="1"/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practical</a:t>
            </a:r>
            <a:r>
              <a:rPr kumimoji="1" lang="zh-CN" altLang="en-US" dirty="0"/>
              <a:t> </a:t>
            </a:r>
            <a:r>
              <a:rPr kumimoji="1" lang="en-US" altLang="zh-CN"/>
              <a:t>improvements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94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476A8-2631-7BBA-EC98-40A22CF8C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91FF9-7CD1-B330-EE73-B157B05C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0E58D-75F8-D7DF-6D52-DEEF119A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lang="en-US" altLang="zh-CN" i="1" dirty="0"/>
              <a:t>Fourier-</a:t>
            </a:r>
            <a:r>
              <a:rPr lang="en-US" altLang="zh-CN" i="1" dirty="0" err="1"/>
              <a:t>Motzkin</a:t>
            </a:r>
            <a:r>
              <a:rPr lang="en-US" altLang="zh-CN" i="1" dirty="0"/>
              <a:t> Elimination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86188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Fourier-</a:t>
            </a:r>
            <a:r>
              <a:rPr lang="en-US" altLang="zh-CN" dirty="0" err="1"/>
              <a:t>Motzkin</a:t>
            </a:r>
            <a:r>
              <a:rPr lang="en-US" altLang="zh-CN" dirty="0"/>
              <a:t> variable elimination</a:t>
            </a:r>
            <a:r>
              <a:rPr lang="zh-CN" altLang="en-US" dirty="0"/>
              <a:t> </a:t>
            </a:r>
            <a:r>
              <a:rPr lang="en-US" altLang="zh-CN" dirty="0"/>
              <a:t>(FME)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Key idea:</a:t>
            </a:r>
          </a:p>
          <a:p>
            <a:pPr lvl="1"/>
            <a:r>
              <a:rPr kumimoji="1" lang="en-US" altLang="zh-CN" dirty="0"/>
              <a:t>Repeatedly eliminate variables, until obtain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 or UNSAT</a:t>
            </a:r>
          </a:p>
          <a:p>
            <a:r>
              <a:rPr kumimoji="1" lang="en-US" altLang="zh-CN" dirty="0"/>
              <a:t>Not as efficient as other algorithms</a:t>
            </a:r>
          </a:p>
          <a:p>
            <a:pPr lvl="1"/>
            <a:r>
              <a:rPr kumimoji="1" lang="en-US" altLang="zh-CN" dirty="0"/>
              <a:t>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expression explosion</a:t>
            </a:r>
          </a:p>
          <a:p>
            <a:pPr lvl="1"/>
            <a:r>
              <a:rPr kumimoji="1" lang="en-US" altLang="zh-CN" dirty="0"/>
              <a:t>but still practical for small number of variables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Motivation: solving inequality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3809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kumimoji="1" lang="zh-CN" alt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kumimoji="1" lang="zh-CN" alt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Key observation: by adding the two inequalities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(1)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+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(2), we can eliminate 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variable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y: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2x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</a:rPr>
                  <a:t> 1.0</a:t>
                </a:r>
                <a:r>
                  <a:rPr kumimoji="1" lang="en-US" altLang="zh-CN" sz="2000" dirty="0"/>
                  <a:t>, 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Then, we have: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</a:rPr>
                  <a:t> 0.5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Hence, this is SAT!</a:t>
                </a:r>
              </a:p>
              <a:p>
                <a:pPr marL="0" indent="0" algn="ctr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 = 0.5, y=0.3</a:t>
                </a:r>
                <a:r>
                  <a:rPr kumimoji="1" lang="en-US" altLang="zh-CN" sz="2000" dirty="0"/>
                  <a:t>.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Depicted by the right figure.</a:t>
                </a:r>
              </a:p>
            </p:txBody>
          </p:sp>
        </mc:Choice>
        <mc:Fallback xmlns="">
          <p:sp>
            <p:nvSpPr>
              <p:cNvPr id="14" name="内容占位符 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3809248"/>
              </a:xfrm>
              <a:prstGeom prst="rect">
                <a:avLst/>
              </a:prstGeom>
              <a:blipFill>
                <a:blip r:embed="rId2"/>
                <a:stretch>
                  <a:fillRect l="-16715" t="-47841" r="-581" b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>
            <a:off x="5562600" y="5715000"/>
            <a:ext cx="3276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V="1">
            <a:off x="6172200" y="3810000"/>
            <a:ext cx="0" cy="2514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5867400" y="4648200"/>
            <a:ext cx="1752600" cy="1447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5867400" y="4800600"/>
            <a:ext cx="1752600" cy="1524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72311" y="5300246"/>
            <a:ext cx="1104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(0.5, 0.3)</a:t>
            </a:r>
            <a:endParaRPr kumimoji="1" lang="zh-CN" alt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SAT: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P,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satisfiable?</a:t>
            </a:r>
          </a:p>
          <a:p>
            <a:r>
              <a:rPr kumimoji="1" lang="en-US" altLang="zh-CN" dirty="0"/>
              <a:t>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logic:</a:t>
            </a:r>
          </a:p>
          <a:p>
            <a:pPr lvl="1"/>
            <a:r>
              <a:rPr kumimoji="1" lang="en-US" altLang="zh-CN" dirty="0"/>
              <a:t>NPC,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practically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efficient</a:t>
            </a:r>
          </a:p>
          <a:p>
            <a:pPr lvl="1"/>
            <a:r>
              <a:rPr kumimoji="1" lang="en-US" altLang="zh-CN" dirty="0"/>
              <a:t>We’ve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DPLL</a:t>
            </a:r>
          </a:p>
          <a:p>
            <a:r>
              <a:rPr kumimoji="1" lang="en-US" altLang="zh-CN" dirty="0"/>
              <a:t>SAT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logic:</a:t>
            </a:r>
          </a:p>
          <a:p>
            <a:pPr lvl="1"/>
            <a:r>
              <a:rPr kumimoji="1" lang="en-US" altLang="zh-CN" dirty="0"/>
              <a:t>Undecidable!</a:t>
            </a:r>
          </a:p>
          <a:p>
            <a:pPr lvl="1"/>
            <a:r>
              <a:rPr kumimoji="1" lang="en-US" altLang="zh-CN" dirty="0"/>
              <a:t>restrict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subset: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theory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Motivation: solving inequality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212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+5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kumimoji="1" lang="en-US" altLang="zh-CN" sz="20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−−&gt;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−−&gt;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−−&gt; 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 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Simplify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it to: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>
                    <a:solidFill>
                      <a:srgbClr val="FF0000"/>
                    </a:solidFill>
                  </a:rPr>
                  <a:t>UNSAT!</a:t>
                </a:r>
              </a:p>
            </p:txBody>
          </p:sp>
        </mc:Choice>
        <mc:Fallback xmlns="">
          <p:sp>
            <p:nvSpPr>
              <p:cNvPr id="14" name="内容占位符 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2121350"/>
              </a:xfrm>
              <a:prstGeom prst="rect">
                <a:avLst/>
              </a:prstGeom>
              <a:blipFill>
                <a:blip r:embed="rId2"/>
                <a:stretch>
                  <a:fillRect l="-20494" t="-106548" b="-10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31274AC-2A36-EC56-2409-351EA1586350}"/>
              </a:ext>
            </a:extLst>
          </p:cNvPr>
          <p:cNvSpPr txBox="1"/>
          <p:nvPr/>
        </p:nvSpPr>
        <p:spPr>
          <a:xfrm>
            <a:off x="1905000" y="18288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adjust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the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direction</a:t>
            </a:r>
            <a:endParaRPr kumimoji="1"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BB5B9-D0C0-86D8-97CB-AE45A753ED61}"/>
              </a:ext>
            </a:extLst>
          </p:cNvPr>
          <p:cNvSpPr txBox="1"/>
          <p:nvPr/>
        </p:nvSpPr>
        <p:spPr>
          <a:xfrm>
            <a:off x="4267200" y="1828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pairwise</a:t>
            </a:r>
          </a:p>
          <a:p>
            <a:r>
              <a:rPr kumimoji="1" lang="en-US" altLang="zh-CN" sz="1200" dirty="0"/>
              <a:t>addition</a:t>
            </a:r>
            <a:endParaRPr kumimoji="1" lang="zh-CN" altLang="en-US" sz="1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AD31CE-F3A4-1E50-ABBD-8BDC300D36A7}"/>
              </a:ext>
            </a:extLst>
          </p:cNvPr>
          <p:cNvSpPr txBox="1"/>
          <p:nvPr/>
        </p:nvSpPr>
        <p:spPr>
          <a:xfrm>
            <a:off x="6324600" y="18243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pairwise</a:t>
            </a:r>
          </a:p>
          <a:p>
            <a:r>
              <a:rPr kumimoji="1" lang="en-US" altLang="zh-CN" sz="1200" dirty="0"/>
              <a:t>addition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000" dirty="0"/>
                  <a:t>1. Normalize all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inequalities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 (e.g.,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kumimoji="1" lang="en-US" altLang="zh-CN" sz="2000" dirty="0"/>
                  <a:t>), suppose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some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 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positive and negative occurrences: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do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. 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2.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, thus simplify 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inequalities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to: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6" t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Algorithm, </a:t>
            </a:r>
            <a:r>
              <a:rPr kumimoji="1" lang="en-US" altLang="zh-CN" dirty="0" err="1"/>
              <a:t>cont</a:t>
            </a:r>
            <a:r>
              <a:rPr kumimoji="1" lang="en-US" altLang="zh-CN" dirty="0"/>
              <a:t>’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d>
                              <m:dPr>
                                <m:ctrlP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+(1′)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p>
                              <m:sSupPr>
                                <m:ctrlP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+(1′)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b="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+(1′)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)≥0</m:t>
                            </m:r>
                            <m:r>
                              <a:rPr kumimoji="1" lang="zh-CN" altLang="en-US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d>
                              <m:d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′)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)≥0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Step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3: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go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 step 1, and continue to eliminate other variables.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6" b="-5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9600" y="2387337"/>
                <a:ext cx="2502032" cy="2113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kumimoji="1" lang="zh-CN" alt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kumimoji="1" lang="zh-CN" alt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kumimoji="1" lang="zh-CN" alt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387337"/>
                <a:ext cx="2502032" cy="2113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2971800" y="33528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2218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≤−1</m:t>
                            </m:r>
                          </m:e>
                        </m:eqArr>
                      </m:e>
                    </m:d>
                    <m:r>
                      <a:rPr kumimoji="1" lang="en-US" altLang="zh-CN" sz="2000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−−&gt;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−−&gt;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kumimoji="1" lang="en-US" altLang="zh-CN" sz="20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2000" dirty="0"/>
                  <a:t>UNSAT</a:t>
                </a:r>
              </a:p>
            </p:txBody>
          </p:sp>
        </mc:Choice>
        <mc:Fallback xmlns="">
          <p:sp>
            <p:nvSpPr>
              <p:cNvPr id="14" name="内容占位符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2218428"/>
              </a:xfrm>
              <a:prstGeom prst="rect">
                <a:avLst/>
              </a:prstGeom>
              <a:blipFill rotWithShape="1">
                <a:blip r:embed="rId2"/>
                <a:stretch>
                  <a:fillRect t="-14" r="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E9450-14A1-8F5D-6FCD-AF2D2F1D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5055-D52C-0DDB-9D60-F4A3EF35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Geometry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98FD7BA1-BED9-9F39-DA6D-30D5CB974207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239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≥0.8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We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have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two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areas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two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inequalities,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respectively.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solutions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intersection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area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(credit: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 err="1"/>
                  <a:t>desmos</a:t>
                </a:r>
                <a:r>
                  <a:rPr kumimoji="1" lang="en-US" altLang="zh-CN" sz="2000" dirty="0"/>
                  <a:t>):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solution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intersection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point: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	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x=0.5,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y=0.3</a:t>
                </a:r>
              </a:p>
            </p:txBody>
          </p:sp>
        </mc:Choice>
        <mc:Fallback xmlns="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98FD7BA1-BED9-9F39-DA6D-30D5CB97420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2393476"/>
              </a:xfrm>
              <a:prstGeom prst="rect">
                <a:avLst/>
              </a:prstGeom>
              <a:blipFill>
                <a:blip r:embed="rId3"/>
                <a:stretch>
                  <a:fillRect l="-16715" t="-75789" b="-4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2B307C9D-F7CA-2B4D-5625-AFE915DF1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94014"/>
            <a:ext cx="347983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6246B-BF60-826F-6CEE-736CBF50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81467-34D7-20B8-DB63-B5AB3712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EC31B8F-AAB0-94DF-4A31-5967D738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Solve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 constraints:</a:t>
                </a:r>
                <a:endParaRPr kumimoji="1" lang="en-US" altLang="zh-CN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  <m:r>
                      <a:rPr kumimoji="1" lang="zh-CN" altLang="en-US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CN" sz="24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−→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 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</m:e>
                        </m:eqAr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−→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≥10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/>
                  <a:t>UNSAT!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EC31B8F-AAB0-94DF-4A31-5967D738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  <a:blipFill>
                <a:blip r:embed="rId2"/>
                <a:stretch>
                  <a:fillRect l="-1163" t="-27077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图表, 饼图&#10;&#10;AI 生成的内容可能不正确。">
            <a:extLst>
              <a:ext uri="{FF2B5EF4-FFF2-40B4-BE49-F238E27FC236}">
                <a16:creationId xmlns:a16="http://schemas.microsoft.com/office/drawing/2014/main" id="{CEBC149D-0E4E-68DA-955F-B478DD72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21" y="4114800"/>
            <a:ext cx="3258879" cy="26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3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Complexity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 variables and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/>
                  <a:t> constraints:</a:t>
                </a:r>
              </a:p>
              <a:p>
                <a:pPr lvl="1"/>
                <a:r>
                  <a:rPr kumimoji="1" lang="en-US" altLang="zh-CN" dirty="0"/>
                  <a:t>Each step may introduce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/4</a:t>
                </a:r>
                <a:r>
                  <a:rPr kumimoji="1"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dirty="0"/>
                  <a:t>inequalities</a:t>
                </a:r>
              </a:p>
              <a:p>
                <a:pPr lvl="1"/>
                <a:r>
                  <a:rPr kumimoji="1" lang="en-US" altLang="zh-CN" dirty="0"/>
                  <a:t>And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>
                  <a:solidFill>
                    <a:srgbClr val="0432FF"/>
                  </a:solidFill>
                </a:endParaRPr>
              </a:p>
              <a:p>
                <a:r>
                  <a:rPr kumimoji="1" lang="en-US" altLang="zh-CN" dirty="0"/>
                  <a:t>For large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/>
                  <a:t>, this is inefficient</a:t>
                </a:r>
              </a:p>
              <a:p>
                <a:pPr lvl="1"/>
                <a:r>
                  <a:rPr kumimoji="1" lang="en-US" altLang="zh-CN" dirty="0"/>
                  <a:t>But still good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small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number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inequalities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3" t="-2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i="1" dirty="0"/>
              <a:t>Non-linear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Arithmetic</a:t>
            </a:r>
            <a:endParaRPr kumimoji="1" lang="zh-CN" altLang="en-US" i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69B1-59BC-D332-58FF-5972A2A7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8DC91-458B-8833-C2FA-769AC6C0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Non-linear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Arithmetic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731C1-FF53-3896-9671-5F49773A6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Expressions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&gt;=2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" altLang="zh-CN" dirty="0"/>
              <a:t>conic sections</a:t>
            </a:r>
            <a:r>
              <a:rPr lang="en-US" altLang="zh-CN" dirty="0"/>
              <a:t>)</a:t>
            </a:r>
            <a:r>
              <a:rPr kumimoji="1" lang="en-US" altLang="zh-CN" dirty="0"/>
              <a:t>:</a:t>
            </a:r>
          </a:p>
          <a:p>
            <a:pPr lvl="1"/>
            <a:r>
              <a:rPr kumimoji="1" lang="en-US" altLang="zh-CN" dirty="0">
                <a:solidFill>
                  <a:srgbClr val="0432FF"/>
                </a:solidFill>
              </a:rPr>
              <a:t>x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+y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=1</a:t>
            </a:r>
            <a:r>
              <a:rPr kumimoji="1" lang="zh-CN" altLang="en-US" dirty="0">
                <a:solidFill>
                  <a:srgbClr val="0432FF"/>
                </a:solidFill>
              </a:rPr>
              <a:t>         </a:t>
            </a:r>
            <a:r>
              <a:rPr kumimoji="1" lang="en-US" altLang="zh-CN" dirty="0"/>
              <a:t>(circle)</a:t>
            </a:r>
          </a:p>
          <a:p>
            <a:pPr lvl="1"/>
            <a:r>
              <a:rPr kumimoji="1" lang="en-US" altLang="zh-CN" dirty="0">
                <a:solidFill>
                  <a:srgbClr val="0432FF"/>
                </a:solidFill>
              </a:rPr>
              <a:t>x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/4+y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/2=1</a:t>
            </a:r>
            <a:r>
              <a:rPr kumimoji="1" lang="zh-CN" altLang="en-US" dirty="0">
                <a:solidFill>
                  <a:srgbClr val="0432FF"/>
                </a:solidFill>
              </a:rPr>
              <a:t>   </a:t>
            </a:r>
            <a:r>
              <a:rPr kumimoji="1" lang="en-US" altLang="zh-CN" dirty="0"/>
              <a:t>(ellipse)</a:t>
            </a:r>
          </a:p>
          <a:p>
            <a:pPr lvl="1"/>
            <a:r>
              <a:rPr kumimoji="1" lang="en-US" altLang="zh-CN" dirty="0">
                <a:solidFill>
                  <a:srgbClr val="0432FF"/>
                </a:solidFill>
              </a:rPr>
              <a:t>x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/4-y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/2=1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(hyperbola)</a:t>
            </a:r>
          </a:p>
          <a:p>
            <a:pPr lvl="1"/>
            <a:r>
              <a:rPr kumimoji="1" lang="en-US" altLang="zh-CN" dirty="0">
                <a:solidFill>
                  <a:srgbClr val="0432FF"/>
                </a:solidFill>
              </a:rPr>
              <a:t>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=4x</a:t>
            </a:r>
            <a:r>
              <a:rPr kumimoji="1" lang="zh-CN" altLang="en-US" dirty="0"/>
              <a:t>             </a:t>
            </a:r>
            <a:r>
              <a:rPr kumimoji="1" lang="en-US" altLang="zh-CN" dirty="0"/>
              <a:t>(parabola)</a:t>
            </a:r>
          </a:p>
          <a:p>
            <a:r>
              <a:rPr kumimoji="1" lang="en-US" altLang="zh-CN" dirty="0"/>
              <a:t>E.g.</a:t>
            </a:r>
            <a:r>
              <a:rPr kumimoji="1" lang="en-US" altLang="zh-CN" dirty="0">
                <a:sym typeface="Wingdings" pitchFamily="2" charset="2"/>
              </a:rPr>
              <a:t>(elliptic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curves):</a:t>
            </a:r>
          </a:p>
          <a:p>
            <a:pPr lvl="1"/>
            <a:r>
              <a:rPr kumimoji="1" lang="en-US" altLang="zh-CN" dirty="0">
                <a:solidFill>
                  <a:srgbClr val="0432FF"/>
                </a:solidFill>
                <a:sym typeface="Wingdings" pitchFamily="2" charset="2"/>
              </a:rPr>
              <a:t>y</a:t>
            </a:r>
            <a:r>
              <a:rPr kumimoji="1" lang="en-US" altLang="zh-CN" baseline="30000" dirty="0">
                <a:solidFill>
                  <a:srgbClr val="0432FF"/>
                </a:solidFill>
                <a:sym typeface="Wingdings" pitchFamily="2" charset="2"/>
              </a:rPr>
              <a:t>3</a:t>
            </a:r>
            <a:r>
              <a:rPr kumimoji="1" lang="zh-CN" altLang="en-US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  <a:sym typeface="Wingdings" pitchFamily="2" charset="2"/>
              </a:rPr>
              <a:t>=</a:t>
            </a:r>
            <a:r>
              <a:rPr kumimoji="1" lang="zh-CN" altLang="en-US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  <a:sym typeface="Wingdings" pitchFamily="2" charset="2"/>
              </a:rPr>
              <a:t>x</a:t>
            </a:r>
            <a:r>
              <a:rPr kumimoji="1" lang="en-US" altLang="zh-CN" baseline="30000" dirty="0">
                <a:solidFill>
                  <a:srgbClr val="0432FF"/>
                </a:solidFill>
                <a:sym typeface="Wingdings" pitchFamily="2" charset="2"/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  <a:sym typeface="Wingdings" pitchFamily="2" charset="2"/>
              </a:rPr>
              <a:t>-x+1</a:t>
            </a:r>
            <a:endParaRPr kumimoji="1" lang="en-US" altLang="zh-CN" dirty="0">
              <a:solidFill>
                <a:srgbClr val="0432FF"/>
              </a:solidFill>
            </a:endParaRP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256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3E7DD-4BF2-7DC3-57EE-1BA481946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9D119-506F-C002-23D4-48D75BAA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Geometry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657694-12C1-866C-CE74-CBCA0E342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057400"/>
            <a:ext cx="2971800" cy="4457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986321-48BC-013E-BD07-7A851FD5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981200"/>
            <a:ext cx="2012950" cy="249935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36065F-7308-D8EA-A4A4-4E9163E50576}"/>
              </a:ext>
            </a:extLst>
          </p:cNvPr>
          <p:cNvSpPr txBox="1"/>
          <p:nvPr/>
        </p:nvSpPr>
        <p:spPr>
          <a:xfrm>
            <a:off x="3505200" y="4648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=x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3</a:t>
            </a:r>
            <a:r>
              <a:rPr kumimoji="1" lang="en-US" altLang="zh-CN" dirty="0">
                <a:solidFill>
                  <a:srgbClr val="0432FF"/>
                </a:solidFill>
              </a:rPr>
              <a:t>-x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76B5E0E-A70D-1FAA-2AEB-1556219F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100" y="1981200"/>
            <a:ext cx="1841500" cy="24577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4CF77F7-EA69-AA2D-A93D-056BD1DB9971}"/>
              </a:ext>
            </a:extLst>
          </p:cNvPr>
          <p:cNvSpPr txBox="1"/>
          <p:nvPr/>
        </p:nvSpPr>
        <p:spPr>
          <a:xfrm>
            <a:off x="5791200" y="4583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=x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3</a:t>
            </a:r>
            <a:r>
              <a:rPr kumimoji="1" lang="en-US" altLang="zh-CN" dirty="0">
                <a:solidFill>
                  <a:srgbClr val="0432FF"/>
                </a:solidFill>
              </a:rPr>
              <a:t>-x+1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1D0BA58-CCDA-8C59-DD64-AEC9B594D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2030574"/>
            <a:ext cx="1860555" cy="22366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A535ECF-EDCD-3831-C281-A1FA5E71A654}"/>
              </a:ext>
            </a:extLst>
          </p:cNvPr>
          <p:cNvSpPr txBox="1"/>
          <p:nvPr/>
        </p:nvSpPr>
        <p:spPr>
          <a:xfrm>
            <a:off x="7467600" y="4572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y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>
                <a:solidFill>
                  <a:srgbClr val="0432FF"/>
                </a:solidFill>
              </a:rPr>
              <a:t>=x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3</a:t>
            </a:r>
            <a:r>
              <a:rPr kumimoji="1" lang="en-US" altLang="zh-CN" dirty="0">
                <a:solidFill>
                  <a:srgbClr val="0432FF"/>
                </a:solidFill>
              </a:rPr>
              <a:t>-3x+2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09F7BFC-ADC0-DB85-A9C4-E5CE7F04465D}"/>
              </a:ext>
            </a:extLst>
          </p:cNvPr>
          <p:cNvSpPr txBox="1"/>
          <p:nvPr/>
        </p:nvSpPr>
        <p:spPr>
          <a:xfrm>
            <a:off x="3200400" y="5040868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Elliptic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curves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widely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fields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theory,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physics,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cryptography</a:t>
            </a:r>
            <a:r>
              <a:rPr kumimoji="1" lang="zh-CN" altLang="en-US" dirty="0"/>
              <a:t> </a:t>
            </a:r>
            <a:r>
              <a:rPr kumimoji="1" lang="en-US" altLang="zh-CN" dirty="0"/>
              <a:t>(ECC).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78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satisfiable?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457200" y="2743200"/>
              <a:ext cx="8229600" cy="32992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81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Proposition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SAT/UNSAT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theory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!=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kumimoji="1" lang="zh-CN" altLang="en-US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Equality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kumimoji="1" lang="en-US" altLang="zh-CN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zh-CN" b="0" dirty="0"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Uninterpreted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functions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=0.5</m:t>
                                        </m:r>
                                      </m:e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=0.3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kumimoji="1" lang="en-US" altLang="zh-CN" b="0" dirty="0"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r>
                            <a:rPr lang="zh-CN" altLang="en-US" dirty="0"/>
                            <a:t>     </a:t>
                          </a:r>
                          <a:r>
                            <a:rPr lang="en-US" altLang="zh-CN" dirty="0"/>
                            <a:t>(if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x,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dirty="0"/>
                            <a:t>R)</a:t>
                          </a:r>
                        </a:p>
                        <a:p>
                          <a:r>
                            <a:rPr lang="en-US" altLang="zh-CN" dirty="0"/>
                            <a:t>UNSAT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(if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x,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dirty="0" err="1"/>
                            <a:t>Z</a:t>
                          </a:r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Linear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arithmetic</a:t>
                          </a:r>
                        </a:p>
                        <a:p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</m:oMath>
                          </a14:m>
                          <a:r>
                            <a:rPr kumimoji="1" lang="zh-CN" altLang="en-US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Bit vectors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]!=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kumimoji="1" lang="zh-CN" altLang="en-US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∷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kumimoji="1" lang="zh-CN" altLang="en-US" dirty="0"/>
                            <a:t> 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List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457200" y="2743200"/>
              <a:ext cx="8229600" cy="32992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81400"/>
                    <a:gridCol w="1905000"/>
                    <a:gridCol w="2743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Proposition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SAT/UNSAT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theory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Equality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Uninterpreted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functions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Linear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arithmetic</a:t>
                          </a:r>
                          <a:endParaRPr lang="en-US" altLang="zh-CN" dirty="0"/>
                        </a:p>
                        <a:p>
                          <a:endParaRPr lang="en-US" altLang="zh-CN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Bit vectors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Array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List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…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6776-15EB-7C2D-7574-D1892BF7A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0BFAB-7C81-47C4-69CE-53699DB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Arithmetic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DE950-8277-3079-3C87-1B1210DB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Undecidable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</a:t>
            </a:r>
          </a:p>
          <a:p>
            <a:pPr lvl="1"/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equations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degree&gt;=5,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algebraic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solutions</a:t>
            </a:r>
          </a:p>
          <a:p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Z3</a:t>
            </a:r>
            <a:r>
              <a:rPr kumimoji="1" lang="zh-CN" altLang="en-US" dirty="0"/>
              <a:t> </a:t>
            </a:r>
            <a:r>
              <a:rPr kumimoji="1" lang="en-US" altLang="zh-CN" dirty="0"/>
              <a:t>often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incomplete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</a:p>
          <a:p>
            <a:pPr lvl="1"/>
            <a:r>
              <a:rPr kumimoji="1" lang="en-US" altLang="zh-CN" dirty="0"/>
              <a:t>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loops</a:t>
            </a:r>
          </a:p>
          <a:p>
            <a:pPr lvl="1"/>
            <a:r>
              <a:rPr kumimoji="1" lang="en-US" altLang="zh-CN" dirty="0"/>
              <a:t>see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en-US" altLang="zh-CN" dirty="0" err="1"/>
              <a:t>non_linear.py</a:t>
            </a:r>
            <a:r>
              <a:rPr kumimoji="1" lang="en-US" altLang="zh-CN" dirty="0"/>
              <a:t>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246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9EEF6-B8A2-5D58-B0A9-F205EC92C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360C8-306F-784F-F9E4-B088A578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8B1C7-B3DE-C4C1-AF75-07569891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i="1" dirty="0"/>
              <a:t>Linear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Programming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93873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problem:</a:t>
                </a:r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constraint: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kumimoji="1" lang="en-US" altLang="zh-CN" dirty="0"/>
                  <a:t>, </a:t>
                </a:r>
              </a:p>
              <a:p>
                <a:pPr lvl="1"/>
                <a:r>
                  <a:rPr kumimoji="1" lang="en-US" altLang="zh-CN" dirty="0"/>
                  <a:t>maximize (or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minimize)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target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function: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max(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)</a:t>
                </a:r>
              </a:p>
              <a:p>
                <a:r>
                  <a:rPr kumimoji="1" lang="en-US" altLang="zh-CN" dirty="0"/>
                  <a:t>E.g.:</a:t>
                </a:r>
              </a:p>
              <a:p>
                <a:pPr lvl="1"/>
                <a:r>
                  <a:rPr kumimoji="1" lang="en-US" altLang="zh-CN" dirty="0"/>
                  <a:t>constraint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≥0.8</m:t>
                            </m:r>
                          </m:e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≥0.2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target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min(3x+y)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3" t="-2462" b="-67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717A5-F55D-B67E-5B65-02BDA6546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F4242-3676-A64D-1704-043744CA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Geometry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734EC27A-ED10-5BBF-C3DB-006132A7D0A7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4609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Problem: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under</a:t>
                </a:r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≥0.8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≥0.2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minimize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min(3x+y).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key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insight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target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function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bunch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of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indexed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lines,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	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3x+y=k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same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slope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3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but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different</a:t>
                </a:r>
                <a:r>
                  <a:rPr kumimoji="1" lang="zh-CN" altLang="en-US" sz="2000" dirty="0"/>
                  <a:t> </a:t>
                </a:r>
                <a:r>
                  <a:rPr kumimoji="1" lang="en" altLang="zh-CN" sz="2000" dirty="0"/>
                  <a:t>intercepts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k</a:t>
                </a:r>
                <a:r>
                  <a:rPr kumimoji="1" lang="en-US" altLang="zh-CN" sz="2000" dirty="0"/>
                  <a:t>.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E.g.,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right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figure:</a:t>
                </a:r>
                <a:r>
                  <a:rPr kumimoji="1" lang="zh-CN" altLang="en-US" sz="2000" dirty="0"/>
                  <a:t> </a:t>
                </a:r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	3x+y=4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Intuitively,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minimal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value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k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/>
                  <a:t>can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obtained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when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indexed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lines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intersects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vertex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of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feasible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area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that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satisfies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constraint,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i.e.,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point:</a:t>
                </a:r>
              </a:p>
              <a:p>
                <a:pPr marL="0" indent="0">
                  <a:buNone/>
                </a:pPr>
                <a:r>
                  <a:rPr kumimoji="1" lang="en-US" altLang="zh-CN" sz="2000" dirty="0"/>
                  <a:t>	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x=0.5,</a:t>
                </a:r>
                <a:r>
                  <a:rPr kumimoji="1"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000" dirty="0">
                    <a:solidFill>
                      <a:srgbClr val="0432FF"/>
                    </a:solidFill>
                  </a:rPr>
                  <a:t>y=0.3</a:t>
                </a:r>
              </a:p>
            </p:txBody>
          </p:sp>
        </mc:Choice>
        <mc:Fallback>
          <p:sp>
            <p:nvSpPr>
              <p:cNvPr id="14" name="内容占位符 13">
                <a:extLst>
                  <a:ext uri="{FF2B5EF4-FFF2-40B4-BE49-F238E27FC236}">
                    <a16:creationId xmlns:a16="http://schemas.microsoft.com/office/drawing/2014/main" id="{734EC27A-ED10-5BBF-C3DB-006132A7D0A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4609467"/>
              </a:xfrm>
              <a:prstGeom prst="rect">
                <a:avLst/>
              </a:prstGeom>
              <a:blipFill>
                <a:blip r:embed="rId3"/>
                <a:stretch>
                  <a:fillRect l="-1163" t="-39560" b="-1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0A9CEF81-49E3-323C-0F04-F34C57035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50" y="3668282"/>
            <a:ext cx="3346450" cy="31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4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046CD-0777-8254-3F51-CB0BD7014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AF105-42C2-F96A-205B-20842EDF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63A195-58A7-ACB9-F126-6D86DAC0E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Problem: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given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kumimoji="1" lang="en-US" altLang="zh-CN" dirty="0"/>
                  <a:t>, 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max(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)</a:t>
                </a:r>
              </a:p>
              <a:p>
                <a:pPr lvl="1"/>
                <a:r>
                  <a:rPr kumimoji="1" lang="en-US" altLang="zh-CN" dirty="0"/>
                  <a:t>Specifically,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if the domain is integer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kumimoji="1" lang="en-US" altLang="zh-CN" dirty="0"/>
                  <a:t>, it is called integer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programming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ILP</a:t>
                </a:r>
                <a:r>
                  <a:rPr kumimoji="1" lang="en-US" altLang="zh-CN" dirty="0"/>
                  <a:t>)</a:t>
                </a:r>
              </a:p>
              <a:p>
                <a:pPr lvl="1"/>
                <a:r>
                  <a:rPr kumimoji="1" lang="en-US" altLang="zh-CN" dirty="0"/>
                  <a:t>when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domain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{0,</a:t>
                </a:r>
                <a:r>
                  <a:rPr kumimoji="1"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1}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called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0-1</a:t>
                </a:r>
                <a:r>
                  <a:rPr kumimoji="1"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ILP</a:t>
                </a:r>
              </a:p>
              <a:p>
                <a:pPr lvl="1"/>
                <a:r>
                  <a:rPr kumimoji="1" lang="en-US" altLang="zh-CN" dirty="0"/>
                  <a:t>Theoretical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complexity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result: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NPC</a:t>
                </a:r>
              </a:p>
              <a:p>
                <a:r>
                  <a:rPr kumimoji="1" lang="en-US" altLang="zh-CN" dirty="0"/>
                  <a:t>SMT for LA is a sub-problem of LP</a:t>
                </a:r>
              </a:p>
              <a:p>
                <a:pPr lvl="1"/>
                <a:r>
                  <a:rPr kumimoji="1" lang="en-US" altLang="zh-CN" dirty="0"/>
                  <a:t>without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target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But many solvers, including Z3, support LP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(ILP,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0-1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ILP)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563A195-58A7-ACB9-F126-6D86DAC0E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3" t="-1846" r="-1142" b="-15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893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5482A-F074-C743-B888-AF863D7D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D26AA-1FD7-F6D8-589F-59A921E3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E2BED-2CC2-512D-74AD-32F04727E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LP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originated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1930~50’</a:t>
            </a:r>
          </a:p>
          <a:p>
            <a:pPr lvl="1"/>
            <a:r>
              <a:rPr lang="en-US" altLang="zh-CN" dirty="0"/>
              <a:t>Driven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War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</a:p>
          <a:p>
            <a:pPr lvl="1"/>
            <a:r>
              <a:rPr lang="en-US" altLang="zh-CN" dirty="0"/>
              <a:t>E.g.: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factory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products</a:t>
            </a:r>
            <a:r>
              <a:rPr lang="zh-CN" altLang="en-US" dirty="0"/>
              <a:t> </a:t>
            </a:r>
            <a:r>
              <a:rPr lang="en-US" altLang="zh-CN" dirty="0"/>
              <a:t>P1,</a:t>
            </a:r>
            <a:r>
              <a:rPr lang="zh-CN" altLang="en-US" dirty="0"/>
              <a:t> </a:t>
            </a:r>
            <a:r>
              <a:rPr lang="en-US" altLang="zh-CN" dirty="0"/>
              <a:t>P2,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P3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ingredients</a:t>
            </a:r>
            <a:r>
              <a:rPr lang="zh-CN" altLang="en-US" dirty="0"/>
              <a:t> </a:t>
            </a:r>
            <a:r>
              <a:rPr lang="en-US" altLang="zh-CN" dirty="0"/>
              <a:t>i1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i2,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maximize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#value?</a:t>
            </a:r>
            <a:r>
              <a:rPr lang="zh-CN" altLang="en-US" dirty="0"/>
              <a:t> </a:t>
            </a:r>
            <a:r>
              <a:rPr lang="en-US" altLang="zh-CN" dirty="0"/>
              <a:t>(i1=100,</a:t>
            </a:r>
            <a:r>
              <a:rPr lang="zh-CN" altLang="en-US" dirty="0"/>
              <a:t> </a:t>
            </a:r>
            <a:r>
              <a:rPr lang="en-US" altLang="zh-CN" dirty="0"/>
              <a:t>i2=120)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257D133-6131-585B-3DB2-10C8743A0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17002"/>
              </p:ext>
            </p:extLst>
          </p:nvPr>
        </p:nvGraphicFramePr>
        <p:xfrm>
          <a:off x="5334000" y="4648200"/>
          <a:ext cx="3733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249">
                  <a:extLst>
                    <a:ext uri="{9D8B030D-6E8A-4147-A177-3AD203B41FA5}">
                      <a16:colId xmlns:a16="http://schemas.microsoft.com/office/drawing/2014/main" val="1270046603"/>
                    </a:ext>
                  </a:extLst>
                </a:gridCol>
                <a:gridCol w="793950">
                  <a:extLst>
                    <a:ext uri="{9D8B030D-6E8A-4147-A177-3AD203B41FA5}">
                      <a16:colId xmlns:a16="http://schemas.microsoft.com/office/drawing/2014/main" val="15007425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5881054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1579859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Product/</a:t>
                      </a:r>
                    </a:p>
                    <a:p>
                      <a:r>
                        <a:rPr lang="en-US" altLang="zh-CN" dirty="0"/>
                        <a:t>Ingredient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72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6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#value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8502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3A4DC0-E51F-1991-F196-EA8E9D421248}"/>
                  </a:ext>
                </a:extLst>
              </p:cNvPr>
              <p:cNvSpPr txBox="1"/>
              <p:nvPr/>
            </p:nvSpPr>
            <p:spPr>
              <a:xfrm>
                <a:off x="304800" y="4419600"/>
                <a:ext cx="4724400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suppose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have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z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products,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respectively.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have</a:t>
                </a:r>
              </a:p>
              <a:p>
                <a:r>
                  <a:rPr kumimoji="1" lang="en-US" altLang="zh-CN" dirty="0"/>
                  <a:t>Constraints: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≤100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≤120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target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function:</a:t>
                </a:r>
              </a:p>
              <a:p>
                <a:r>
                  <a:rPr kumimoji="1" lang="en-US" altLang="zh-CN" dirty="0">
                    <a:solidFill>
                      <a:srgbClr val="0432FF"/>
                    </a:solidFill>
                  </a:rPr>
                  <a:t>	max(40x+45y+24z)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73A4DC0-E51F-1991-F196-EA8E9D42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419600"/>
                <a:ext cx="4724400" cy="2361609"/>
              </a:xfrm>
              <a:prstGeom prst="rect">
                <a:avLst/>
              </a:prstGeom>
              <a:blipFill>
                <a:blip r:embed="rId2"/>
                <a:stretch>
                  <a:fillRect l="-8065" t="-50538" b="-9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F530C2B-16B3-9AA2-9FD2-998B5B447712}"/>
              </a:ext>
            </a:extLst>
          </p:cNvPr>
          <p:cNvSpPr txBox="1"/>
          <p:nvPr/>
        </p:nvSpPr>
        <p:spPr>
          <a:xfrm>
            <a:off x="7239000" y="4888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x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092399-04F7-914B-F89A-7AE0812D149E}"/>
              </a:ext>
            </a:extLst>
          </p:cNvPr>
          <p:cNvSpPr txBox="1"/>
          <p:nvPr/>
        </p:nvSpPr>
        <p:spPr>
          <a:xfrm>
            <a:off x="8001000" y="4876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y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448EB7-1F98-99EA-D178-E01F45E8F9B1}"/>
              </a:ext>
            </a:extLst>
          </p:cNvPr>
          <p:cNvSpPr txBox="1"/>
          <p:nvPr/>
        </p:nvSpPr>
        <p:spPr>
          <a:xfrm>
            <a:off x="8610600" y="4888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z</a:t>
            </a:r>
            <a:endParaRPr kumimoji="1" lang="zh-CN" alt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7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0D665-4A7B-76AA-E07A-AF3567E5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D52E2-A8B5-5D77-AD2E-21BB6051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Brief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History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56DD24-85F0-0ED8-D383-C45BA9756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/>
              <a:t>Simplex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method(</a:t>
            </a:r>
            <a:r>
              <a:rPr kumimoji="1" lang="zh-CN" altLang="en-US" sz="2400" dirty="0"/>
              <a:t>单纯形法</a:t>
            </a:r>
            <a:r>
              <a:rPr kumimoji="1" lang="en-US" altLang="zh-CN" sz="2400" dirty="0"/>
              <a:t>),</a:t>
            </a:r>
            <a:r>
              <a:rPr kumimoji="1" lang="zh-CN" altLang="en-US" sz="2400" dirty="0"/>
              <a:t> </a:t>
            </a:r>
            <a:r>
              <a:rPr lang="en" altLang="zh-CN" sz="2400" dirty="0"/>
              <a:t>George</a:t>
            </a:r>
            <a:r>
              <a:rPr lang="zh-CN" altLang="en-US" sz="2400" dirty="0"/>
              <a:t> </a:t>
            </a:r>
            <a:r>
              <a:rPr lang="en-US" altLang="zh-CN" sz="2400" dirty="0"/>
              <a:t>Dantzig, 1947</a:t>
            </a:r>
          </a:p>
          <a:p>
            <a:pPr lvl="1"/>
            <a:r>
              <a:rPr kumimoji="1" lang="en-US" altLang="zh-CN" sz="2400" dirty="0"/>
              <a:t>exponential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theoretically</a:t>
            </a:r>
          </a:p>
          <a:p>
            <a:r>
              <a:rPr lang="en" altLang="zh-CN" sz="2400" dirty="0"/>
              <a:t>Ellipsoid method</a:t>
            </a:r>
            <a:r>
              <a:rPr lang="en-US" altLang="zh-CN" sz="2400" dirty="0"/>
              <a:t>(</a:t>
            </a:r>
            <a:r>
              <a:rPr lang="zh-CN" altLang="en-US" sz="2400" dirty="0"/>
              <a:t>椭球法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" altLang="zh-CN" sz="2400" dirty="0"/>
              <a:t>Leonid </a:t>
            </a:r>
            <a:r>
              <a:rPr lang="en" altLang="zh-CN" sz="2400" dirty="0" err="1"/>
              <a:t>Khachiyan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1979</a:t>
            </a:r>
          </a:p>
          <a:p>
            <a:pPr lvl="1"/>
            <a:r>
              <a:rPr kumimoji="1" lang="en-US" altLang="zh-CN" sz="2400" dirty="0"/>
              <a:t>also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proved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belongs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</a:t>
            </a:r>
          </a:p>
          <a:p>
            <a:r>
              <a:rPr lang="en" altLang="zh-CN" sz="2400" dirty="0"/>
              <a:t>Interior Point Methods</a:t>
            </a:r>
            <a:r>
              <a:rPr lang="en-US" altLang="zh-CN" sz="2400" dirty="0"/>
              <a:t>(</a:t>
            </a:r>
            <a:r>
              <a:rPr lang="zh-CN" altLang="en-US" sz="2400" dirty="0"/>
              <a:t>内点法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" altLang="zh-CN" sz="2400" dirty="0"/>
              <a:t>Karmarkar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1984</a:t>
            </a:r>
          </a:p>
          <a:p>
            <a:r>
              <a:rPr kumimoji="1" lang="en-US" altLang="zh-CN" sz="2400" dirty="0"/>
              <a:t>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important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field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operational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research(</a:t>
            </a:r>
            <a:r>
              <a:rPr kumimoji="1" lang="zh-CN" altLang="en-US" sz="2400" dirty="0"/>
              <a:t>运筹学</a:t>
            </a:r>
            <a:r>
              <a:rPr kumimoji="1" lang="en-US" altLang="zh-CN" sz="2400" dirty="0"/>
              <a:t>)</a:t>
            </a:r>
          </a:p>
          <a:p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connection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fields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like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convex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optimizations(</a:t>
            </a:r>
            <a:r>
              <a:rPr kumimoji="1" lang="zh-CN" altLang="en-US" sz="2400" dirty="0"/>
              <a:t>凸优化</a:t>
            </a:r>
            <a:r>
              <a:rPr kumimoji="1"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1030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3BBC-69E7-1871-ED5F-59DAA0495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C68FE-7DD2-84B9-7476-97AE6AAD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72E17-3DD2-254C-D869-5628F0DD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i="1" dirty="0"/>
              <a:t>Simplex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228785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8DB25-8004-E3D3-66CE-BAE2406D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F441D-DDF2-7868-EB78-76C4ECB75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537F2-685B-163A-437D-EBC601A5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vertex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region:</a:t>
            </a:r>
            <a:endParaRPr kumimoji="1" lang="en-US" altLang="zh-CN" b="0" i="1" dirty="0">
              <a:latin typeface="Cambria Math" panose="02040503050406030204" pitchFamily="18" charset="0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crawl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 vertices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determine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C75987-4587-85F6-26C8-99FE9431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48000"/>
            <a:ext cx="2590800" cy="2410466"/>
          </a:xfrm>
          <a:prstGeom prst="rect">
            <a:avLst/>
          </a:prstGeom>
        </p:spPr>
      </p:pic>
      <p:pic>
        <p:nvPicPr>
          <p:cNvPr id="5" name="图片 4" descr="图表, 饼图&#10;&#10;AI 生成的内容可能不正确。">
            <a:extLst>
              <a:ext uri="{FF2B5EF4-FFF2-40B4-BE49-F238E27FC236}">
                <a16:creationId xmlns:a16="http://schemas.microsoft.com/office/drawing/2014/main" id="{DFF8BEF6-3EAF-7289-C582-7410132B2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069841"/>
            <a:ext cx="2954079" cy="24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3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 forms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We normalize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inequalities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into the following normal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eqArr>
                                <m:eqArrPr>
                                  <m:ctrlP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…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000" i="1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eqArr>
                            </m:e>
                          </m:eqArr>
                        </m:e>
                      </m:d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−→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0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kumimoji="1" lang="en-US" altLang="zh-CN" sz="20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000" dirty="0"/>
              </a:p>
              <a:p>
                <a:pPr marL="0" indent="0">
                  <a:buNone/>
                </a:pPr>
                <a:r>
                  <a:rPr kumimoji="1" lang="en-US" altLang="zh-CN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are called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basic variables</a:t>
                </a:r>
                <a:r>
                  <a:rPr kumimoji="1" lang="en-US" altLang="zh-CN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kumimoji="1" lang="en-US" altLang="zh-CN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 are called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additional variables</a:t>
                </a:r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58" t="-20308" b="-39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Satisfiability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modulo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(SMT)</a:t>
            </a:r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5453" y="2466516"/>
            <a:ext cx="1924967" cy="1924967"/>
            <a:chOff x="1452" y="2115996"/>
            <a:chExt cx="1924967" cy="1924967"/>
          </a:xfrm>
          <a:scene3d>
            <a:camera prst="orthographicFront"/>
            <a:lightRig rig="flat" dir="t"/>
          </a:scene3d>
        </p:grpSpPr>
        <p:sp>
          <p:nvSpPr>
            <p:cNvPr id="20" name="椭圆 19"/>
            <p:cNvSpPr/>
            <p:nvPr/>
          </p:nvSpPr>
          <p:spPr>
            <a:xfrm>
              <a:off x="1452" y="2115996"/>
              <a:ext cx="1924967" cy="192496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椭圆 4"/>
            <p:cNvSpPr txBox="1"/>
            <p:nvPr/>
          </p:nvSpPr>
          <p:spPr>
            <a:xfrm>
              <a:off x="283357" y="2397901"/>
              <a:ext cx="1361157" cy="136115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SAT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36728" y="2870759"/>
            <a:ext cx="1116481" cy="1116481"/>
            <a:chOff x="2082727" y="2520239"/>
            <a:chExt cx="1116481" cy="1116481"/>
          </a:xfrm>
          <a:scene3d>
            <a:camera prst="orthographicFront"/>
            <a:lightRig rig="flat" dir="t"/>
          </a:scene3d>
        </p:grpSpPr>
        <p:sp>
          <p:nvSpPr>
            <p:cNvPr id="18" name="加号 17"/>
            <p:cNvSpPr/>
            <p:nvPr/>
          </p:nvSpPr>
          <p:spPr>
            <a:xfrm>
              <a:off x="2082727" y="2520239"/>
              <a:ext cx="1116481" cy="1116481"/>
            </a:xfrm>
            <a:prstGeom prst="mathPlus">
              <a:avLst/>
            </a:prstGeom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加号 6"/>
            <p:cNvSpPr txBox="1"/>
            <p:nvPr/>
          </p:nvSpPr>
          <p:spPr>
            <a:xfrm>
              <a:off x="2230717" y="2947181"/>
              <a:ext cx="820501" cy="262597"/>
            </a:xfrm>
            <a:prstGeom prst="rect">
              <a:avLst/>
            </a:prstGeom>
            <a:sp3d z="-8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9517" y="2466516"/>
            <a:ext cx="1924967" cy="1924967"/>
            <a:chOff x="3355516" y="2115996"/>
            <a:chExt cx="1924967" cy="1924967"/>
          </a:xfrm>
          <a:scene3d>
            <a:camera prst="orthographicFront"/>
            <a:lightRig rig="flat" dir="t"/>
          </a:scene3d>
        </p:grpSpPr>
        <p:sp>
          <p:nvSpPr>
            <p:cNvPr id="16" name="椭圆 15"/>
            <p:cNvSpPr/>
            <p:nvPr/>
          </p:nvSpPr>
          <p:spPr>
            <a:xfrm>
              <a:off x="3355516" y="2115996"/>
              <a:ext cx="1924967" cy="192496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2340759"/>
                <a:satOff val="-2917"/>
                <a:lumOff val="686"/>
                <a:alphaOff val="0"/>
              </a:schemeClr>
            </a:fillRef>
            <a:effectRef idx="2">
              <a:schemeClr val="accent2">
                <a:hueOff val="2340759"/>
                <a:satOff val="-2917"/>
                <a:lumOff val="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椭圆 8"/>
            <p:cNvSpPr txBox="1"/>
            <p:nvPr/>
          </p:nvSpPr>
          <p:spPr>
            <a:xfrm>
              <a:off x="3637421" y="2397901"/>
              <a:ext cx="1361157" cy="136115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Theory</a:t>
              </a:r>
            </a:p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Solvers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90792" y="2870759"/>
            <a:ext cx="1116481" cy="1116481"/>
            <a:chOff x="5436791" y="2520239"/>
            <a:chExt cx="1116481" cy="1116481"/>
          </a:xfrm>
          <a:scene3d>
            <a:camera prst="orthographicFront"/>
            <a:lightRig rig="flat" dir="t"/>
          </a:scene3d>
        </p:grpSpPr>
        <p:sp>
          <p:nvSpPr>
            <p:cNvPr id="14" name="等于 13"/>
            <p:cNvSpPr/>
            <p:nvPr/>
          </p:nvSpPr>
          <p:spPr>
            <a:xfrm>
              <a:off x="5436791" y="2520239"/>
              <a:ext cx="1116481" cy="1116481"/>
            </a:xfrm>
            <a:prstGeom prst="mathEqual">
              <a:avLst/>
            </a:prstGeom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4681519"/>
                <a:satOff val="-5837"/>
                <a:lumOff val="1373"/>
                <a:alphaOff val="0"/>
              </a:schemeClr>
            </a:fillRef>
            <a:effectRef idx="2">
              <a:schemeClr val="accent2">
                <a:hueOff val="4681519"/>
                <a:satOff val="-5837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等于 10"/>
            <p:cNvSpPr txBox="1"/>
            <p:nvPr/>
          </p:nvSpPr>
          <p:spPr>
            <a:xfrm>
              <a:off x="5584781" y="2750234"/>
              <a:ext cx="820501" cy="656491"/>
            </a:xfrm>
            <a:prstGeom prst="rect">
              <a:avLst/>
            </a:prstGeom>
            <a:sp3d z="-8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700" kern="12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63580" y="2466516"/>
            <a:ext cx="1924967" cy="1924967"/>
            <a:chOff x="6709579" y="2115996"/>
            <a:chExt cx="1924967" cy="1924967"/>
          </a:xfrm>
          <a:scene3d>
            <a:camera prst="orthographicFront"/>
            <a:lightRig rig="flat" dir="t"/>
          </a:scene3d>
        </p:grpSpPr>
        <p:sp>
          <p:nvSpPr>
            <p:cNvPr id="12" name="椭圆 11"/>
            <p:cNvSpPr/>
            <p:nvPr/>
          </p:nvSpPr>
          <p:spPr>
            <a:xfrm>
              <a:off x="6709579" y="2115996"/>
              <a:ext cx="1924967" cy="192496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4681519"/>
                <a:satOff val="-5837"/>
                <a:lumOff val="1373"/>
                <a:alphaOff val="0"/>
              </a:schemeClr>
            </a:fillRef>
            <a:effectRef idx="2">
              <a:schemeClr val="accent2">
                <a:hueOff val="4681519"/>
                <a:satOff val="-5837"/>
                <a:lumOff val="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椭圆 12"/>
            <p:cNvSpPr txBox="1"/>
            <p:nvPr/>
          </p:nvSpPr>
          <p:spPr>
            <a:xfrm>
              <a:off x="6991484" y="2397901"/>
              <a:ext cx="1361157" cy="136115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SMT</a:t>
              </a:r>
            </a:p>
          </p:txBody>
        </p:sp>
      </p:grpSp>
      <p:sp>
        <p:nvSpPr>
          <p:cNvPr id="22" name="Text Placeholder 2"/>
          <p:cNvSpPr txBox="1"/>
          <p:nvPr/>
        </p:nvSpPr>
        <p:spPr>
          <a:xfrm>
            <a:off x="3407397" y="4625775"/>
            <a:ext cx="2986088" cy="2003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4810" indent="-384810" defTabSz="91440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en-US" sz="3100" dirty="0">
                <a:solidFill>
                  <a:prstClr val="black"/>
                </a:solidFill>
                <a:sym typeface="Symbol" panose="05050102010706020507"/>
              </a:rPr>
              <a:t>Equality + UF</a:t>
            </a:r>
          </a:p>
          <a:p>
            <a:pPr marL="384810" indent="-384810" defTabSz="91440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en-US" sz="3100" dirty="0">
                <a:solidFill>
                  <a:prstClr val="black"/>
                </a:solidFill>
                <a:sym typeface="Symbol" panose="05050102010706020507"/>
              </a:rPr>
              <a:t>Arithmetic</a:t>
            </a:r>
          </a:p>
          <a:p>
            <a:pPr marL="384810" indent="-384810" defTabSz="91440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en-US" sz="3100" dirty="0">
                <a:solidFill>
                  <a:prstClr val="black"/>
                </a:solidFill>
                <a:sym typeface="Symbol" panose="05050102010706020507"/>
              </a:rPr>
              <a:t>Bit-vectors</a:t>
            </a:r>
          </a:p>
          <a:p>
            <a:pPr marL="384810" indent="-384810" defTabSz="914400">
              <a:lnSpc>
                <a:spcPct val="90000"/>
              </a:lnSpc>
              <a:spcBef>
                <a:spcPct val="20000"/>
              </a:spcBef>
              <a:buSzPct val="90000"/>
              <a:buFontTx/>
              <a:buBlip>
                <a:blip r:embed="rId2"/>
              </a:buBlip>
              <a:defRPr/>
            </a:pPr>
            <a:r>
              <a:rPr lang="en-US" sz="3100" dirty="0">
                <a:solidFill>
                  <a:prstClr val="black"/>
                </a:solidFill>
                <a:sym typeface="Symbol" panose="05050102010706020507"/>
              </a:rPr>
              <a:t>…</a:t>
            </a:r>
            <a:endParaRPr lang="en-US" sz="33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The constraints:</a:t>
                </a:r>
                <a:endParaRPr kumimoji="1" lang="en-US" altLang="zh-CN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400" dirty="0"/>
                  <a:t>are normalized to:</a:t>
                </a:r>
                <a:endParaRPr kumimoji="1" lang="en-US" altLang="zh-CN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  <a:blipFill>
                <a:blip r:embed="rId2"/>
                <a:stretch>
                  <a:fillRect l="-1163" t="-56615" b="-33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The constraints:</a:t>
                </a:r>
                <a:endParaRPr kumimoji="1" lang="en-US" altLang="zh-CN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400" dirty="0"/>
                  <a:t>are normalized to:</a:t>
                </a:r>
                <a:endParaRPr kumimoji="1" lang="en-US" altLang="zh-CN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b="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b="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b="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b="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≥2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b="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b="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dirty="0"/>
                  <a:t>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i="1" baseline="-2500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≥2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i="1" baseline="-2500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2400" i="1" baseline="-2500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CN" sz="24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  <a:blipFill>
                <a:blip r:embed="rId3"/>
                <a:stretch>
                  <a:fillRect l="-1163" t="-56615" r="-9738" b="-95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3585500"/>
              </p:ext>
            </p:extLst>
          </p:nvPr>
        </p:nvGraphicFramePr>
        <p:xfrm>
          <a:off x="4343400" y="4876800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Trial and fix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81399"/>
                <a:ext cx="8726488" cy="2551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We do the 1</a:t>
                </a:r>
                <a:r>
                  <a:rPr lang="en-US" altLang="zh-CN" sz="2000" baseline="30000" dirty="0"/>
                  <a:t>st</a:t>
                </a:r>
                <a:r>
                  <a:rPr lang="en-US" altLang="zh-CN" sz="2000" dirty="0"/>
                  <a:t> trial by setting initially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x=y=0</a:t>
                </a:r>
                <a:r>
                  <a:rPr lang="en-US" altLang="zh-CN" sz="2000" dirty="0"/>
                  <a:t>, and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=0−−&gt;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And have two violations. We first fix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000" dirty="0"/>
                  <a:t>. Perform the pivoting operation: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 = </a:t>
                </a:r>
                <a:r>
                  <a:rPr lang="en-US" altLang="zh-CN" sz="2000" dirty="0" err="1">
                    <a:solidFill>
                      <a:srgbClr val="0432FF"/>
                    </a:solidFill>
                  </a:rPr>
                  <a:t>x+y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; 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--&gt;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 = 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-y;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ym typeface="Wingdings" panose="05000000000000000000" pitchFamily="2" charset="2"/>
                  </a:rPr>
                  <a:t>And substitute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 into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 and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, we get: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 = 2x-y = 2(s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-y)-y = 2s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 – 3y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 = -x+2y = -(s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-y)+2y = -s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+3y</a:t>
                </a:r>
                <a:endParaRPr lang="zh-CN" alt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81399"/>
                <a:ext cx="8726488" cy="2551113"/>
              </a:xfrm>
              <a:blipFill>
                <a:blip r:embed="rId2"/>
                <a:stretch>
                  <a:fillRect l="-872" t="-990" b="-3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547249"/>
              </p:ext>
            </p:extLst>
          </p:nvPr>
        </p:nvGraphicFramePr>
        <p:xfrm>
          <a:off x="228600" y="2017713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00400" y="2271086"/>
                <a:ext cx="1016047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271086"/>
                <a:ext cx="1016047" cy="976614"/>
              </a:xfrm>
              <a:prstGeom prst="rect">
                <a:avLst/>
              </a:prstGeom>
              <a:blipFill>
                <a:blip r:embed="rId3"/>
                <a:stretch>
                  <a:fillRect l="-150617" t="-206494" r="-76543" b="-2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609600" y="2271086"/>
            <a:ext cx="541338" cy="2435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01024"/>
              </p:ext>
            </p:extLst>
          </p:nvPr>
        </p:nvGraphicFramePr>
        <p:xfrm>
          <a:off x="5867400" y="4982851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Trial and fix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3581399"/>
                <a:ext cx="8726488" cy="2551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By setting up explicitly the value of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s1</a:t>
                </a:r>
                <a:r>
                  <a:rPr lang="en-US" altLang="zh-CN" sz="2000" dirty="0"/>
                  <a:t>, and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1=2,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=0−−&gt;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And still one violation left. We want to fix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2000" dirty="0"/>
                  <a:t>. Perform the pivoting operation: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3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 = -s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+3y;  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--&gt;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y = 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/3+s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/3;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ym typeface="Wingdings" panose="05000000000000000000" pitchFamily="2" charset="2"/>
                  </a:rPr>
                  <a:t>And substitute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y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 into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 and 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altLang="zh-CN" sz="2000" dirty="0">
                    <a:sym typeface="Wingdings" panose="05000000000000000000" pitchFamily="2" charset="2"/>
                  </a:rPr>
                  <a:t>, we get: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 = 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-y = 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-(s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/3+s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/3) = 2/3*s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 -1/3*s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 = 2s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-3y = 2s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-3(s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/3+s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/3) = 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altLang="zh-CN" sz="2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-s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3</a:t>
                </a:r>
                <a:endParaRPr lang="zh-CN" altLang="en-US" sz="2000" baseline="-250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581399"/>
                <a:ext cx="8726488" cy="2551113"/>
              </a:xfrm>
              <a:blipFill>
                <a:blip r:embed="rId2"/>
                <a:stretch>
                  <a:fillRect l="-872" t="-990" b="-15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863431"/>
              </p:ext>
            </p:extLst>
          </p:nvPr>
        </p:nvGraphicFramePr>
        <p:xfrm>
          <a:off x="228600" y="2017713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00400" y="2271086"/>
                <a:ext cx="1016047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271086"/>
                <a:ext cx="1016047" cy="976614"/>
              </a:xfrm>
              <a:prstGeom prst="rect">
                <a:avLst/>
              </a:prstGeom>
              <a:blipFill>
                <a:blip r:embed="rId3"/>
                <a:stretch>
                  <a:fillRect l="-150617" t="-206494" r="-76543" b="-2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609600" y="2271086"/>
            <a:ext cx="1524000" cy="97661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707494"/>
              </p:ext>
            </p:extLst>
          </p:nvPr>
        </p:nvGraphicFramePr>
        <p:xfrm>
          <a:off x="5867400" y="4982851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Trial and fix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3697287"/>
                <a:ext cx="8726488" cy="2551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We have fixed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3</a:t>
                </a:r>
                <a:r>
                  <a:rPr lang="en-US" altLang="zh-CN" sz="2000" dirty="0"/>
                  <a:t>, and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baseline="-2500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=1−−&gt;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All constraints are satisfiable, therefore, we have this model: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rgbClr val="0432FF"/>
                    </a:solidFill>
                  </a:rPr>
                  <a:t>[x=1, y=1]</a:t>
                </a:r>
                <a:endParaRPr lang="zh-CN" alt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697287"/>
                <a:ext cx="8726488" cy="2551113"/>
              </a:xfrm>
              <a:blipFill>
                <a:blip r:embed="rId2"/>
                <a:stretch>
                  <a:fillRect l="-872" t="-1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58375"/>
              </p:ext>
            </p:extLst>
          </p:nvPr>
        </p:nvGraphicFramePr>
        <p:xfrm>
          <a:off x="228600" y="2017713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200400" y="2271086"/>
                <a:ext cx="1016047" cy="976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271086"/>
                <a:ext cx="1016047" cy="976614"/>
              </a:xfrm>
              <a:prstGeom prst="rect">
                <a:avLst/>
              </a:prstGeom>
              <a:blipFill>
                <a:blip r:embed="rId3"/>
                <a:stretch>
                  <a:fillRect l="-150617" t="-206494" r="-76543" b="-2948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Simplex algorithm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simplex(){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tab =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constructTableau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for(each additional variable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1" lang="en-US" altLang="zh-CN" sz="2000" b="1" baseline="-2500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if(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1" lang="en-US" altLang="zh-CN" sz="2000" b="1" baseline="-2500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violates its constraint){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if(there is a suitable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1" lang="en-US" altLang="zh-CN" sz="2000" b="1" baseline="-2500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pivot(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1" lang="en-US" altLang="zh-CN" sz="2000" b="1" baseline="-2500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1" lang="en-US" altLang="zh-CN" sz="2000" b="1" baseline="-2500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else return UNSAT;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SAT;</a:t>
            </a: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Another Example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The constraints:</a:t>
                </a:r>
                <a:endParaRPr kumimoji="1" lang="en-US" altLang="zh-CN" sz="24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  <m:r>
                        <a:rPr kumimoji="1" lang="en-US" altLang="zh-CN" sz="2400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kumimoji="1"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−→   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400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2017713"/>
                <a:ext cx="8726488" cy="4114800"/>
              </a:xfrm>
              <a:blipFill>
                <a:blip r:embed="rId2"/>
                <a:stretch>
                  <a:fillRect l="-1163" t="-1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354472"/>
              </p:ext>
            </p:extLst>
          </p:nvPr>
        </p:nvGraphicFramePr>
        <p:xfrm>
          <a:off x="228600" y="4876800"/>
          <a:ext cx="2819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549359" y="5210023"/>
                <a:ext cx="1036759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59" y="5210023"/>
                <a:ext cx="1036759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4002087"/>
                <a:ext cx="8726488" cy="2551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Setting up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x=y=z=0</a:t>
                </a:r>
                <a:r>
                  <a:rPr lang="en-US" altLang="zh-CN" sz="2000" dirty="0"/>
                  <a:t>, and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baseline="-2500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baseline="-2500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/>
                  <a:t>Perform pivoting operation on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4</a:t>
                </a:r>
                <a:r>
                  <a:rPr lang="en-US" altLang="zh-CN" sz="2000" dirty="0"/>
                  <a:t> and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z</a:t>
                </a:r>
                <a:r>
                  <a:rPr lang="en-US" altLang="zh-CN" sz="2000" dirty="0"/>
                  <a:t>: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s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=0,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</a:t>
                </a:r>
                <a:r>
                  <a:rPr lang="en-US" altLang="zh-CN" sz="2000" baseline="-25000" dirty="0"/>
                  <a:t>2</a:t>
                </a:r>
                <a:r>
                  <a:rPr lang="en-US" altLang="zh-CN" sz="2000" dirty="0"/>
                  <a:t>=1,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=-2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</a:t>
                </a:r>
                <a:r>
                  <a:rPr lang="en-US" altLang="zh-CN" sz="2000" baseline="-25000" dirty="0"/>
                  <a:t>4</a:t>
                </a:r>
                <a:r>
                  <a:rPr lang="en-US" altLang="zh-CN" sz="2000" dirty="0"/>
                  <a:t>=1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Pivoting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3</a:t>
                </a:r>
                <a:r>
                  <a:rPr lang="en-US" altLang="zh-CN" sz="2000" dirty="0"/>
                  <a:t> and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x</a:t>
                </a:r>
                <a:r>
                  <a:rPr lang="en-US" altLang="zh-CN" sz="2000" dirty="0"/>
                  <a:t>.</a:t>
                </a: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4002087"/>
                <a:ext cx="8726488" cy="2551113"/>
              </a:xfrm>
              <a:blipFill>
                <a:blip r:embed="rId2"/>
                <a:stretch>
                  <a:fillRect l="-872" t="-1493" b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28366"/>
              </p:ext>
            </p:extLst>
          </p:nvPr>
        </p:nvGraphicFramePr>
        <p:xfrm>
          <a:off x="228600" y="2017713"/>
          <a:ext cx="2819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549359" y="2350936"/>
                <a:ext cx="1036759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59" y="2350936"/>
                <a:ext cx="1036759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533400" y="2350936"/>
            <a:ext cx="1905000" cy="134088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72737"/>
              </p:ext>
            </p:extLst>
          </p:nvPr>
        </p:nvGraphicFramePr>
        <p:xfrm>
          <a:off x="5257800" y="4350543"/>
          <a:ext cx="2819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直线箭头连接符 11"/>
          <p:cNvCxnSpPr/>
          <p:nvPr/>
        </p:nvCxnSpPr>
        <p:spPr>
          <a:xfrm flipV="1">
            <a:off x="5562600" y="4724400"/>
            <a:ext cx="533400" cy="83820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4002087"/>
                <a:ext cx="8726488" cy="2551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Setting up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3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=0,</a:t>
                </a:r>
                <a:r>
                  <a:rPr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y=0,</a:t>
                </a:r>
                <a:r>
                  <a:rPr lang="zh-CN" altLang="en-US" sz="2000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4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=1</a:t>
                </a:r>
                <a:r>
                  <a:rPr lang="en-US" altLang="zh-CN" sz="2000" dirty="0"/>
                  <a:t>, and get: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=−2,</m:t>
                      </m:r>
                      <m:r>
                        <a:rPr kumimoji="1" lang="zh-CN" alt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/>
                  <a:t>Perform pivoting operation on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s</a:t>
                </a:r>
                <a:r>
                  <a:rPr lang="en-US" altLang="zh-CN" sz="2000" baseline="-25000" dirty="0">
                    <a:solidFill>
                      <a:srgbClr val="0432FF"/>
                    </a:solidFill>
                  </a:rPr>
                  <a:t>1</a:t>
                </a:r>
                <a:r>
                  <a:rPr lang="en-US" altLang="zh-CN" sz="2000" dirty="0"/>
                  <a:t> and </a:t>
                </a:r>
                <a:r>
                  <a:rPr lang="en-US" altLang="zh-CN" sz="2000" dirty="0">
                    <a:solidFill>
                      <a:srgbClr val="0432FF"/>
                    </a:solidFill>
                  </a:rPr>
                  <a:t>y</a:t>
                </a:r>
                <a:r>
                  <a:rPr lang="en-US" altLang="zh-CN" sz="2000" dirty="0"/>
                  <a:t>:</a:t>
                </a: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But s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 and y are irrelevant. UNSAT!</a:t>
                </a:r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4002087"/>
                <a:ext cx="8726488" cy="2551113"/>
              </a:xfrm>
              <a:blipFill>
                <a:blip r:embed="rId2"/>
                <a:stretch>
                  <a:fillRect l="-872" t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75833"/>
              </p:ext>
            </p:extLst>
          </p:nvPr>
        </p:nvGraphicFramePr>
        <p:xfrm>
          <a:off x="228600" y="2017713"/>
          <a:ext cx="2819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549359" y="2350936"/>
                <a:ext cx="1036759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 baseline="-2500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baseline="-2500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359" y="2350936"/>
                <a:ext cx="1036759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/>
          <p:cNvCxnSpPr/>
          <p:nvPr/>
        </p:nvCxnSpPr>
        <p:spPr>
          <a:xfrm flipV="1">
            <a:off x="533400" y="2350936"/>
            <a:ext cx="1104900" cy="21231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62103"/>
              </p:ext>
            </p:extLst>
          </p:nvPr>
        </p:nvGraphicFramePr>
        <p:xfrm>
          <a:off x="5257800" y="4350543"/>
          <a:ext cx="2819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1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4</a:t>
                      </a:r>
                      <a:endParaRPr lang="zh-CN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2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</a:t>
                      </a:r>
                      <a:r>
                        <a:rPr lang="en-US" altLang="zh-CN" baseline="-25000" dirty="0"/>
                        <a:t>3</a:t>
                      </a:r>
                      <a:endParaRPr lang="zh-CN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i="1" dirty="0"/>
              <a:t>Branch &amp; Bound</a:t>
            </a:r>
            <a:endParaRPr kumimoji="1" lang="zh-CN" altLang="en-US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i="1" dirty="0"/>
              <a:t>Linear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Arithmetic:</a:t>
            </a:r>
            <a:r>
              <a:rPr kumimoji="1" lang="zh-CN" altLang="en-US" i="1" dirty="0"/>
              <a:t> </a:t>
            </a:r>
            <a:r>
              <a:rPr kumimoji="1" lang="en-US" altLang="zh-CN" i="1" dirty="0"/>
              <a:t>Syntax</a:t>
            </a:r>
            <a:endParaRPr kumimoji="1" lang="zh-CN" altLang="en-US" i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ILP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Similar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LP,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restrict domain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E.g.,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≥2</m:t>
                            </m:r>
                          </m:e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dirty="0"/>
                  <a:t>    </a:t>
                </a:r>
                <a:r>
                  <a:rPr kumimoji="1" lang="en-US" altLang="zh-CN" dirty="0"/>
                  <a:t>where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y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kumimoji="1" lang="en-US" altLang="zh-CN" dirty="0"/>
              </a:p>
              <a:p>
                <a:pPr lvl="1"/>
                <a:r>
                  <a:rPr kumimoji="1" lang="en-US" altLang="zh-CN" dirty="0"/>
                  <a:t>This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NPC</a:t>
                </a:r>
              </a:p>
              <a:p>
                <a:pPr lvl="1"/>
                <a:r>
                  <a:rPr kumimoji="1" lang="en-US" altLang="zh-CN" dirty="0"/>
                  <a:t>But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solved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divide-conquer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manner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" t="-8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ILP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sz="2000" dirty="0"/>
                  <a:t>Similar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LP,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but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restrict domain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to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kumimoji="1" lang="en-US" altLang="zh-CN" sz="2000" dirty="0"/>
              </a:p>
              <a:p>
                <a:pPr lvl="1"/>
                <a:r>
                  <a:rPr kumimoji="1" lang="en-US" altLang="zh-CN" sz="2000" dirty="0"/>
                  <a:t>E.g.,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≥2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sz="2000" dirty="0"/>
                  <a:t>    </a:t>
                </a:r>
                <a:r>
                  <a:rPr kumimoji="1" lang="en-US" altLang="zh-CN" sz="2000" dirty="0"/>
                  <a:t>where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y</a:t>
                </a:r>
                <a:r>
                  <a:rPr kumimoji="1"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kumimoji="1" lang="en-US" altLang="zh-CN" sz="2000" dirty="0"/>
              </a:p>
              <a:p>
                <a:r>
                  <a:rPr kumimoji="1" lang="en-US" altLang="zh-CN" sz="2000" dirty="0"/>
                  <a:t>Key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idea:</a:t>
                </a:r>
              </a:p>
              <a:p>
                <a:pPr lvl="1"/>
                <a:r>
                  <a:rPr kumimoji="1" lang="en-US" altLang="zh-CN" sz="2000" dirty="0"/>
                  <a:t>Solve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problem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y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en-US" altLang="zh-CN" sz="2000" dirty="0"/>
              </a:p>
              <a:p>
                <a:pPr lvl="2"/>
                <a:r>
                  <a:rPr kumimoji="1" lang="en-US" altLang="zh-CN" sz="1600" dirty="0"/>
                  <a:t>No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solution,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then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UNSAT</a:t>
                </a:r>
              </a:p>
              <a:p>
                <a:pPr lvl="2"/>
                <a:r>
                  <a:rPr kumimoji="1" lang="en-US" altLang="zh-CN" sz="1600" dirty="0"/>
                  <a:t>Find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a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solution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[x=r</a:t>
                </a:r>
                <a:r>
                  <a:rPr kumimoji="1" lang="en-US" altLang="zh-CN" sz="1600" baseline="-25000" dirty="0"/>
                  <a:t>0</a:t>
                </a:r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y=r1]</a:t>
                </a:r>
              </a:p>
              <a:p>
                <a:pPr lvl="3"/>
                <a:r>
                  <a:rPr kumimoji="1" lang="en-US" altLang="zh-CN" sz="1600" dirty="0"/>
                  <a:t>if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r</a:t>
                </a:r>
                <a:r>
                  <a:rPr kumimoji="1" lang="en-US" altLang="zh-CN" sz="1600" baseline="-25000" dirty="0"/>
                  <a:t>0</a:t>
                </a:r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r</a:t>
                </a:r>
                <a:r>
                  <a:rPr kumimoji="1" lang="en-US" altLang="zh-CN" sz="1600" baseline="-25000" dirty="0"/>
                  <a:t>1</a:t>
                </a:r>
                <a:r>
                  <a:rPr kumimoji="1"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SAT!</a:t>
                </a:r>
              </a:p>
              <a:p>
                <a:pPr lvl="3"/>
                <a:r>
                  <a:rPr kumimoji="1" lang="en-US" altLang="zh-CN" sz="1600" dirty="0"/>
                  <a:t>Else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suppose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c</a:t>
                </a:r>
                <a:r>
                  <a:rPr kumimoji="1" lang="en-US" altLang="zh-CN" sz="1600" baseline="-25000" dirty="0"/>
                  <a:t>0</a:t>
                </a:r>
                <a:r>
                  <a:rPr kumimoji="1"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zh-CN" sz="1600" dirty="0"/>
                  <a:t>,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then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we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add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two</a:t>
                </a:r>
                <a:r>
                  <a:rPr kumimoji="1" lang="zh-CN" altLang="en-US" sz="1600" dirty="0"/>
                  <a:t> </a:t>
                </a:r>
                <a:r>
                  <a:rPr kumimoji="1" lang="en-US" altLang="zh-CN" sz="1600" dirty="0"/>
                  <a:t>branches:</a:t>
                </a:r>
              </a:p>
              <a:p>
                <a:pPr lvl="3"/>
                <a:r>
                  <a:rPr kumimoji="1" lang="en-US" altLang="zh-CN" sz="1600" dirty="0">
                    <a:solidFill>
                      <a:srgbClr val="0432FF"/>
                    </a:solidFill>
                  </a:rPr>
                  <a:t>S</a:t>
                </a:r>
                <a:r>
                  <a:rPr kumimoji="1" lang="en-US" altLang="zh-CN" sz="16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kumimoji="1" lang="en-US" altLang="zh-CN" sz="1600" dirty="0">
                    <a:solidFill>
                      <a:srgbClr val="0432FF"/>
                    </a:solidFill>
                  </a:rPr>
                  <a:t>[x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≥ 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1600" i="1" baseline="-250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1600" dirty="0">
                    <a:solidFill>
                      <a:srgbClr val="0432FF"/>
                    </a:solidFill>
                  </a:rPr>
                  <a:t>]</a:t>
                </a:r>
              </a:p>
              <a:p>
                <a:pPr lvl="3"/>
                <a:r>
                  <a:rPr kumimoji="1" lang="en-US" altLang="zh-CN" sz="1600" dirty="0">
                    <a:solidFill>
                      <a:srgbClr val="0432FF"/>
                    </a:solidFill>
                  </a:rPr>
                  <a:t>S</a:t>
                </a:r>
                <a:r>
                  <a:rPr kumimoji="1" lang="en-US" altLang="zh-CN" sz="16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kumimoji="1" lang="en-US" altLang="zh-CN" sz="1600" dirty="0">
                    <a:solidFill>
                      <a:srgbClr val="0432FF"/>
                    </a:solidFill>
                  </a:rPr>
                  <a:t>[x</a:t>
                </a:r>
                <a:r>
                  <a:rPr kumimoji="1" lang="en-US" altLang="zh-CN" sz="16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sz="1600" i="1" baseline="-250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1600" dirty="0">
                    <a:solidFill>
                      <a:srgbClr val="0432FF"/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73" t="-42769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477000" y="1905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Suppose:</a:t>
            </a:r>
          </a:p>
          <a:p>
            <a:r>
              <a:rPr kumimoji="1" lang="en-US" altLang="zh-CN" dirty="0"/>
              <a:t>[</a:t>
            </a:r>
            <a:r>
              <a:rPr kumimoji="1" lang="en-US" altLang="zh-CN" dirty="0">
                <a:solidFill>
                  <a:srgbClr val="FF0000"/>
                </a:solidFill>
              </a:rPr>
              <a:t>x=1.7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y=3.5]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477000" y="2545320"/>
                <a:ext cx="1685718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545320"/>
                <a:ext cx="1685718" cy="1340880"/>
              </a:xfrm>
              <a:prstGeom prst="rect">
                <a:avLst/>
              </a:prstGeom>
              <a:blipFill rotWithShape="1">
                <a:blip r:embed="rId3"/>
                <a:stretch>
                  <a:fillRect t="-18" r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477000" y="3840720"/>
                <a:ext cx="1685718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840720"/>
                <a:ext cx="1685718" cy="1340880"/>
              </a:xfrm>
              <a:prstGeom prst="rect">
                <a:avLst/>
              </a:prstGeom>
              <a:blipFill rotWithShape="1">
                <a:blip r:embed="rId4"/>
                <a:stretch>
                  <a:fillRect t="-18" r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Geometry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Intuition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</a:p>
          <a:p>
            <a:pPr lvl="1"/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[x=  , …]</a:t>
            </a:r>
          </a:p>
          <a:p>
            <a:pPr lvl="1"/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vertical line</a:t>
            </a:r>
          </a:p>
          <a:p>
            <a:pPr lvl="1"/>
            <a:r>
              <a:rPr kumimoji="1" lang="en-US" altLang="zh-CN" dirty="0"/>
              <a:t>Divide-conquer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5562600" y="5715000"/>
            <a:ext cx="3276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/>
          <p:nvPr/>
        </p:nvCxnSpPr>
        <p:spPr>
          <a:xfrm flipV="1">
            <a:off x="6172200" y="3810000"/>
            <a:ext cx="0" cy="2514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5257800" y="3962400"/>
            <a:ext cx="2362200" cy="2133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5867400" y="3962400"/>
            <a:ext cx="2667000" cy="2362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5257800" y="4114800"/>
            <a:ext cx="3581400" cy="381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046364" y="5050471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364" y="5050471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10" t="-114" r="-5761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682528" y="5057001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528" y="5057001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t="-179" r="-5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7368328" y="5057001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28" y="5057001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t="-179" r="-5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8001000" y="50292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50292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r="-597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072928" y="44958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928" y="44958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r="-580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6682528" y="44958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528" y="44958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r="-580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368328" y="44958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28" y="44958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r="-580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7977928" y="44958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928" y="44958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r="-580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072928" y="3914001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928" y="3914001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t="-179" r="-5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682528" y="3914001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528" y="3914001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t="-179" r="-5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7368328" y="38862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28" y="38862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68" r="-580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8001000" y="3886200"/>
                <a:ext cx="2516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886200"/>
                <a:ext cx="251672" cy="276999"/>
              </a:xfrm>
              <a:prstGeom prst="rect">
                <a:avLst/>
              </a:prstGeom>
              <a:blipFill rotWithShape="1">
                <a:blip r:embed="rId2"/>
                <a:stretch>
                  <a:fillRect r="-597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7076783" y="4790301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783" y="4790301"/>
                <a:ext cx="18434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86" t="-179" r="-7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378255" y="3228201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55" y="3228201"/>
                <a:ext cx="184345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39" t="-179" r="-7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连接符 30"/>
          <p:cNvCxnSpPr/>
          <p:nvPr/>
        </p:nvCxnSpPr>
        <p:spPr>
          <a:xfrm>
            <a:off x="7150470" y="3810000"/>
            <a:ext cx="50430" cy="26638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7368328" y="6324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 flipH="1">
            <a:off x="6438900" y="6342856"/>
            <a:ext cx="65134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Branch-bound algorithm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branchBound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(S){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res = simplex(S);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if(res==UNSAT)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//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prune</a:t>
                </a:r>
              </a:p>
              <a:p>
                <a:pPr marL="0" indent="0"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 UNSAT;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if(res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are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integers)</a:t>
                </a:r>
              </a:p>
              <a:p>
                <a:pPr marL="0" indent="0"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exit(SAT);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//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deep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</a:t>
                </a:r>
              </a:p>
              <a:p>
                <a:pPr marL="0" indent="0"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kumimoji="1" lang="en-US" altLang="zh-CN" sz="2000" b="1" baseline="-25000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select(x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of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real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value);</a:t>
                </a:r>
              </a:p>
              <a:p>
                <a:pPr marL="0" indent="0"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return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branchBound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 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∪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[x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≥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  <m:r>
                          <a:rPr kumimoji="1" lang="en-US" altLang="zh-CN" sz="2000" b="1" baseline="-250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])||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//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backtrack</a:t>
                </a:r>
              </a:p>
              <a:p>
                <a:pPr marL="0" indent="0">
                  <a:buNone/>
                </a:pPr>
                <a:r>
                  <a:rPr kumimoji="1" lang="zh-CN" altLang="en-US" sz="2000" dirty="0"/>
                  <a:t>             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branchBound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(S 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∪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[x ≤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  <m:r>
                          <a:rPr kumimoji="1" lang="en-US" altLang="zh-CN" sz="2000" b="1" baseline="-2500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]);</a:t>
                </a:r>
              </a:p>
              <a:p>
                <a:pPr marL="0" indent="0"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kumimoji="1" lang="zh-CN" altLang="en-US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6" t="-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Graphically: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702664" y="2133600"/>
            <a:ext cx="1555136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a=1.3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b=4.5</a:t>
            </a: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c=-3.8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590800" y="3200400"/>
            <a:ext cx="1555136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a&lt;=1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b=4.5</a:t>
            </a: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c=-3.8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998064" y="3200400"/>
            <a:ext cx="1555136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a&gt;=2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b=4.5</a:t>
            </a: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c=-3.8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/>
          <p:cNvCxnSpPr>
            <a:stCxn id="6" idx="4"/>
            <a:endCxn id="15" idx="0"/>
          </p:cNvCxnSpPr>
          <p:nvPr/>
        </p:nvCxnSpPr>
        <p:spPr>
          <a:xfrm>
            <a:off x="4480232" y="2971800"/>
            <a:ext cx="1295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524000" y="4419600"/>
            <a:ext cx="1555136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a&lt;=1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b&lt;=4</a:t>
            </a: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c=-3.8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626464" y="4419600"/>
            <a:ext cx="1555136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a&lt;=1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b&gt;=5</a:t>
            </a:r>
          </a:p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c=-3.8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H="1">
            <a:off x="3368368" y="2971800"/>
            <a:ext cx="1111864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20" idx="0"/>
          </p:cNvCxnSpPr>
          <p:nvPr/>
        </p:nvCxnSpPr>
        <p:spPr>
          <a:xfrm flipH="1">
            <a:off x="2301568" y="4038600"/>
            <a:ext cx="943896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endCxn id="21" idx="0"/>
          </p:cNvCxnSpPr>
          <p:nvPr/>
        </p:nvCxnSpPr>
        <p:spPr>
          <a:xfrm>
            <a:off x="3245464" y="4038600"/>
            <a:ext cx="1158568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i="1" dirty="0"/>
              <a:t>LA/LP Theory Applications</a:t>
            </a:r>
            <a:endParaRPr kumimoji="1" lang="zh-CN" altLang="en-US" i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#1: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Compiler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</a:t>
            </a:r>
            <a:endParaRPr kumimoji="1"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381000" y="2057400"/>
            <a:ext cx="4267200" cy="1905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A){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&lt;10;</a:t>
            </a: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j+i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A[j];</a:t>
            </a: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内容占位符 4"/>
          <p:cNvSpPr txBox="1"/>
          <p:nvPr/>
        </p:nvSpPr>
        <p:spPr bwMode="auto">
          <a:xfrm>
            <a:off x="5105400" y="2057400"/>
            <a:ext cx="381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feasible,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we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must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guarantee that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 constant.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example,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is:</a:t>
            </a:r>
          </a:p>
          <a:p>
            <a:pPr marL="0" indent="0">
              <a:buNone/>
            </a:pP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j+i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=j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/\</a:t>
            </a:r>
          </a:p>
          <a:p>
            <a:pPr marL="0" indent="0">
              <a:buNone/>
            </a:pP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&gt;=1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/\</a:t>
            </a:r>
          </a:p>
          <a:p>
            <a:pPr marL="0" indent="0">
              <a:buNone/>
            </a:pP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&lt;10</a:t>
            </a:r>
          </a:p>
          <a:p>
            <a:pPr marL="0" indent="0">
              <a:buNone/>
            </a:pP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must be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UNSAT!</a:t>
            </a:r>
          </a:p>
        </p:txBody>
      </p:sp>
      <p:sp>
        <p:nvSpPr>
          <p:cNvPr id="9" name="内容占位符 4"/>
          <p:cNvSpPr txBox="1"/>
          <p:nvPr/>
        </p:nvSpPr>
        <p:spPr bwMode="auto">
          <a:xfrm>
            <a:off x="381000" y="4191000"/>
            <a:ext cx="4572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invariant</a:t>
            </a:r>
            <a:r>
              <a:rPr lang="zh-CN" altLang="en-US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hoisting: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A){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zh-CN" alt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for(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&lt;10;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j+i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#2: subset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547360" y="1874520"/>
                <a:ext cx="3276600" cy="467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Problem: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given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set</a:t>
                </a:r>
              </a:p>
              <a:p>
                <a:pPr algn="ctr"/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=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{x1,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…,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xn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}</a:t>
                </a:r>
              </a:p>
              <a:p>
                <a:r>
                  <a:rPr kumimoji="1" lang="en-US" altLang="zh-CN" sz="2400" dirty="0"/>
                  <a:t>Is it possible to select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subset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T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</a:t>
                </a:r>
                <a:r>
                  <a:rPr kumimoji="1" lang="en-US" altLang="zh-CN" sz="2400" dirty="0"/>
                  <a:t>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such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sz="2400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kumimoji="1" lang="en-US" altLang="zh-CN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Example:</a:t>
                </a:r>
              </a:p>
              <a:p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=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{</a:t>
                </a:r>
                <a:r>
                  <a:rPr lang="en-US" altLang="zh-CN" sz="2400" dirty="0">
                    <a:solidFill>
                      <a:srgbClr val="0432FF"/>
                    </a:solidFill>
                  </a:rPr>
                  <a:t>-7, -3, -2, 5, 8}</a:t>
                </a:r>
                <a:r>
                  <a:rPr lang="en-US" altLang="zh-CN" sz="2400" dirty="0"/>
                  <a:t>,</a:t>
                </a:r>
              </a:p>
              <a:p>
                <a:r>
                  <a:rPr kumimoji="1" lang="en-US" altLang="zh-CN" sz="2400" dirty="0"/>
                  <a:t>We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have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solution</a:t>
                </a:r>
              </a:p>
              <a:p>
                <a:pPr algn="ctr"/>
                <a:r>
                  <a:rPr kumimoji="1" lang="en-US" altLang="zh-CN" sz="2400" dirty="0">
                    <a:solidFill>
                      <a:srgbClr val="0432FF"/>
                    </a:solidFill>
                  </a:rPr>
                  <a:t>T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=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{-3,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-2,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5}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60" y="1874520"/>
                <a:ext cx="3276600" cy="4679871"/>
              </a:xfrm>
              <a:prstGeom prst="rect">
                <a:avLst/>
              </a:prstGeom>
              <a:blipFill rotWithShape="1">
                <a:blip r:embed="rId2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4800" y="1905000"/>
                <a:ext cx="5257800" cy="3573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Modeling the problem:</a:t>
                </a:r>
              </a:p>
              <a:p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int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selected[n]: </a:t>
                </a:r>
              </a:p>
              <a:p>
                <a:r>
                  <a:rPr kumimoji="1" lang="en-US" altLang="zh-CN" sz="2400" dirty="0"/>
                  <a:t>selected[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]=1,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item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selected;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otherwise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0.</a:t>
                </a:r>
                <a:r>
                  <a:rPr kumimoji="1" lang="zh-CN" altLang="en-US" sz="2400" dirty="0"/>
                  <a:t> 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Modeling the constraints: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selected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]=0</m:t>
                          </m:r>
                        </m:e>
                      </m:nary>
                    </m:oMath>
                  </m:oMathPara>
                </a14:m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endParaRPr kumimoji="1" lang="en-US" altLang="zh-CN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5257800" cy="3573863"/>
              </a:xfrm>
              <a:prstGeom prst="rect">
                <a:avLst/>
              </a:prstGeom>
              <a:blipFill rotWithShape="1">
                <a:blip r:embed="rId3"/>
                <a:stretch>
                  <a:fillRect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9020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#3: n-queens puzzle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791200" y="3962400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Is it possible to put n queens on a n*n board, so that no queen can attack each other?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Not on the same row;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Not on the same column;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Not on the same diagonal.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The above is a 4-queens puzzle.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4800" y="1905000"/>
                <a:ext cx="5257800" cy="3992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Modeling the problem:</a:t>
                </a:r>
              </a:p>
              <a:p>
                <a:r>
                  <a:rPr kumimoji="1" lang="en-US" altLang="zh-CN" dirty="0" err="1">
                    <a:solidFill>
                      <a:srgbClr val="0432FF"/>
                    </a:solidFill>
                  </a:rPr>
                  <a:t>int</a:t>
                </a:r>
                <a:r>
                  <a:rPr kumimoji="1"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board[n][n]: </a:t>
                </a:r>
              </a:p>
              <a:p>
                <a:r>
                  <a:rPr kumimoji="1" lang="en-US" altLang="zh-CN" dirty="0"/>
                  <a:t>board[</a:t>
                </a:r>
                <a:r>
                  <a:rPr kumimoji="1" lang="en-US" altLang="zh-CN" dirty="0" err="1"/>
                  <a:t>i</a:t>
                </a:r>
                <a:r>
                  <a:rPr kumimoji="1" lang="en-US" altLang="zh-CN" dirty="0"/>
                  <a:t>][j]=1,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 a queen; =0, there is not.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Modeling the constraints:</a:t>
                </a:r>
              </a:p>
              <a:p>
                <a:pPr marL="342900" indent="-342900">
                  <a:buAutoNum type="arabicPeriod"/>
                </a:pPr>
                <a:r>
                  <a:rPr kumimoji="1" lang="en-US" altLang="zh-CN" dirty="0"/>
                  <a:t>Every row has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exactly</a:t>
                </a:r>
                <a:r>
                  <a:rPr kumimoji="1" lang="en-US" altLang="zh-CN" dirty="0"/>
                  <a:t> 1 queen: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board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][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]=1</m:t>
                          </m:r>
                        </m:e>
                      </m:nary>
                    </m:oMath>
                  </m:oMathPara>
                </a14:m>
                <a:endParaRPr kumimoji="1" lang="en-US" altLang="zh-CN" dirty="0">
                  <a:solidFill>
                    <a:srgbClr val="0432FF"/>
                  </a:solidFill>
                </a:endParaRPr>
              </a:p>
              <a:p>
                <a:r>
                  <a:rPr kumimoji="1" lang="en-US" altLang="zh-CN" dirty="0"/>
                  <a:t>2. Each column has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exactly</a:t>
                </a:r>
                <a:r>
                  <a:rPr kumimoji="1" lang="en-US" altLang="zh-CN" dirty="0"/>
                  <a:t> 1 queen: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board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][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CN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]=1</m:t>
                          </m:r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3. Each diagonal has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at most </a:t>
                </a:r>
                <a:r>
                  <a:rPr kumimoji="1" lang="en-US" altLang="zh-CN" dirty="0"/>
                  <a:t>one queen:</a:t>
                </a:r>
              </a:p>
              <a:p>
                <a:r>
                  <a:rPr kumimoji="1" lang="en-US" altLang="zh-CN" dirty="0"/>
                  <a:t>// leave as exercise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5257800" cy="3992375"/>
              </a:xfrm>
              <a:prstGeom prst="rect">
                <a:avLst/>
              </a:prstGeom>
              <a:blipFill rotWithShape="1">
                <a:blip r:embed="rId2"/>
                <a:stretch>
                  <a:fillRect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5000"/>
            <a:ext cx="19812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61B2-C7D0-805B-1DEA-80A6435C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97595-2668-FE8D-E3D6-41598614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#4: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Sudoku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A1DB0C4-C5C4-BF01-5B83-E783A0CAF2E3}"/>
              </a:ext>
            </a:extLst>
          </p:cNvPr>
          <p:cNvSpPr txBox="1"/>
          <p:nvPr/>
        </p:nvSpPr>
        <p:spPr>
          <a:xfrm>
            <a:off x="304800" y="1905000"/>
            <a:ext cx="5257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Fill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numbers,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such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row,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column,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block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comprises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numbers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1-9.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right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figure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board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r>
              <a:rPr kumimoji="1" lang="en-US" altLang="zh-CN" sz="2400" baseline="30000" dirty="0"/>
              <a:t>2</a:t>
            </a:r>
            <a:r>
              <a:rPr kumimoji="1" lang="zh-CN" altLang="en-US" sz="2400" dirty="0"/>
              <a:t>*</a:t>
            </a:r>
            <a:r>
              <a:rPr kumimoji="1" lang="en-US" altLang="zh-CN" sz="2400" dirty="0"/>
              <a:t>3</a:t>
            </a:r>
            <a:r>
              <a:rPr kumimoji="1" lang="en-US" altLang="zh-CN" sz="2400" baseline="30000" dirty="0"/>
              <a:t>2</a:t>
            </a:r>
            <a:r>
              <a:rPr kumimoji="1" lang="en-US" altLang="zh-CN" sz="2400" dirty="0"/>
              <a:t>.</a:t>
            </a:r>
          </a:p>
          <a:p>
            <a:r>
              <a:rPr kumimoji="1" lang="en-US" altLang="zh-CN" sz="2400" dirty="0"/>
              <a:t>(NPC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general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n).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demonstrate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that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3</a:t>
            </a:r>
            <a:r>
              <a:rPr kumimoji="1" lang="en-US" altLang="zh-CN" sz="2400" baseline="30000" dirty="0"/>
              <a:t>2</a:t>
            </a:r>
            <a:r>
              <a:rPr kumimoji="1" lang="zh-CN" altLang="en-US" sz="2400" dirty="0"/>
              <a:t>*</a:t>
            </a:r>
            <a:r>
              <a:rPr kumimoji="1" lang="en-US" altLang="zh-CN" sz="2400" dirty="0"/>
              <a:t>3</a:t>
            </a:r>
            <a:r>
              <a:rPr kumimoji="1" lang="en-US" altLang="zh-CN" sz="2400" baseline="30000" dirty="0"/>
              <a:t>2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r>
              <a:rPr kumimoji="1" lang="en-US" altLang="zh-CN" dirty="0">
                <a:solidFill>
                  <a:srgbClr val="0432FF"/>
                </a:solidFill>
              </a:rPr>
              <a:t>#solutions</a:t>
            </a:r>
            <a:r>
              <a:rPr kumimoji="1" lang="zh-CN" altLang="en-US" dirty="0">
                <a:solidFill>
                  <a:srgbClr val="0432FF"/>
                </a:solidFill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=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6,670,903,752,021,072,936,960</a:t>
            </a:r>
          </a:p>
          <a:p>
            <a:r>
              <a:rPr kumimoji="1" lang="zh-CN" altLang="en-US" dirty="0">
                <a:solidFill>
                  <a:srgbClr val="0432FF"/>
                </a:solidFill>
              </a:rPr>
              <a:t>                </a:t>
            </a:r>
            <a:r>
              <a:rPr kumimoji="1" lang="en-US" altLang="zh-CN" dirty="0">
                <a:solidFill>
                  <a:srgbClr val="0432FF"/>
                </a:solidFill>
              </a:rPr>
              <a:t>=</a:t>
            </a:r>
            <a:r>
              <a:rPr kumimoji="1" lang="zh-CN" altLang="en-US" dirty="0">
                <a:solidFill>
                  <a:srgbClr val="0432FF"/>
                </a:solidFill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6.671</a:t>
            </a:r>
            <a:r>
              <a:rPr kumimoji="1" lang="zh-CN" altLang="en-US" dirty="0">
                <a:solidFill>
                  <a:srgbClr val="0432FF"/>
                </a:solidFill>
              </a:rPr>
              <a:t>*</a:t>
            </a:r>
            <a:r>
              <a:rPr kumimoji="1" lang="en-US" altLang="zh-CN" dirty="0">
                <a:solidFill>
                  <a:srgbClr val="0432FF"/>
                </a:solidFill>
              </a:rPr>
              <a:t>10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21</a:t>
            </a:r>
          </a:p>
          <a:p>
            <a:endParaRPr kumimoji="1" lang="en-US" altLang="zh-CN" baseline="30000" dirty="0">
              <a:solidFill>
                <a:srgbClr val="0432FF"/>
              </a:solidFill>
            </a:endParaRPr>
          </a:p>
          <a:p>
            <a:endParaRPr kumimoji="1" lang="en-US" altLang="zh-CN" baseline="30000" dirty="0">
              <a:solidFill>
                <a:srgbClr val="0432FF"/>
              </a:solidFill>
            </a:endParaRPr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board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0432FF"/>
                </a:solidFill>
              </a:rPr>
              <a:t>4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zh-CN" altLang="en-US" dirty="0">
                <a:solidFill>
                  <a:srgbClr val="0432FF"/>
                </a:solidFill>
              </a:rPr>
              <a:t>*</a:t>
            </a:r>
            <a:r>
              <a:rPr kumimoji="1" lang="en-US" altLang="zh-CN" dirty="0">
                <a:solidFill>
                  <a:srgbClr val="0432FF"/>
                </a:solidFill>
              </a:rPr>
              <a:t>4</a:t>
            </a:r>
            <a:r>
              <a:rPr kumimoji="1" lang="en-US" altLang="zh-CN" baseline="30000" dirty="0">
                <a:solidFill>
                  <a:srgbClr val="0432FF"/>
                </a:solidFill>
              </a:rPr>
              <a:t>2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#estimated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en-US" altLang="zh-CN" baseline="30000" dirty="0"/>
              <a:t>98</a:t>
            </a:r>
            <a:endParaRPr kumimoji="1" lang="en-US" altLang="zh-CN" baseline="30000" dirty="0">
              <a:solidFill>
                <a:srgbClr val="0432FF"/>
              </a:solidFill>
            </a:endParaRPr>
          </a:p>
        </p:txBody>
      </p:sp>
      <p:pic>
        <p:nvPicPr>
          <p:cNvPr id="1026" name="Picture 2" descr="A typical Sudoku puzzle, with nine rows and nine columns that intersect at square spaces. Some of the cells are filled with a number; others are blank cells to be solved.">
            <a:extLst>
              <a:ext uri="{FF2B5EF4-FFF2-40B4-BE49-F238E27FC236}">
                <a16:creationId xmlns:a16="http://schemas.microsoft.com/office/drawing/2014/main" id="{256D05BB-1233-4D3E-0BD1-41E4A8BA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16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previous puzzle, showing its solution.">
            <a:extLst>
              <a:ext uri="{FF2B5EF4-FFF2-40B4-BE49-F238E27FC236}">
                <a16:creationId xmlns:a16="http://schemas.microsoft.com/office/drawing/2014/main" id="{B474A9B6-B56F-9B9C-40A9-8DD7184C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4544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78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arithmetic: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syntax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A ::= x | c | c*x</a:t>
                </a:r>
              </a:p>
              <a:p>
                <a:pPr marL="0" indent="0">
                  <a:buNone/>
                </a:pPr>
                <a:r>
                  <a:rPr kumimoji="1" lang="en-US" altLang="zh-CN" sz="2400" dirty="0"/>
                  <a:t>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::=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 | A+E</a:t>
                </a:r>
              </a:p>
              <a:p>
                <a:pPr marL="0" indent="0">
                  <a:buNone/>
                </a:pPr>
                <a:r>
                  <a:rPr kumimoji="1" lang="en-US" altLang="zh-CN" sz="2400" dirty="0"/>
                  <a:t>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::=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E=E | E&lt;=E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|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E&lt;E</a:t>
                </a:r>
                <a:r>
                  <a:rPr kumimoji="1" lang="zh-CN" altLang="en-US" sz="2400" dirty="0"/>
                  <a:t>    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400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::=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sz="2400" dirty="0"/>
                  <a:t>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400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" t="-8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5029200" y="1916668"/>
            <a:ext cx="309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endParaRPr kumimoji="1" lang="zh-CN" altLang="en-US" dirty="0"/>
          </a:p>
        </p:txBody>
      </p:sp>
      <p:cxnSp>
        <p:nvCxnSpPr>
          <p:cNvPr id="6" name="直线箭头连接符 5"/>
          <p:cNvCxnSpPr>
            <a:stCxn id="4" idx="1"/>
          </p:cNvCxnSpPr>
          <p:nvPr/>
        </p:nvCxnSpPr>
        <p:spPr>
          <a:xfrm flipH="1">
            <a:off x="2209800" y="2101334"/>
            <a:ext cx="28194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029200" y="2602468"/>
            <a:ext cx="307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c: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constants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7" idx="1"/>
          </p:cNvCxnSpPr>
          <p:nvPr/>
        </p:nvCxnSpPr>
        <p:spPr>
          <a:xfrm flipH="1" flipV="1">
            <a:off x="2667000" y="2362200"/>
            <a:ext cx="2362200" cy="42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029200" y="2285999"/>
            <a:ext cx="39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Constant multiply variable. Linear?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29200" y="3048000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Only addition</a:t>
            </a:r>
            <a:endParaRPr kumimoji="1" lang="zh-CN" altLang="en-US" dirty="0"/>
          </a:p>
        </p:txBody>
      </p:sp>
      <p:cxnSp>
        <p:nvCxnSpPr>
          <p:cNvPr id="18" name="直线箭头连接符 17"/>
          <p:cNvCxnSpPr/>
          <p:nvPr/>
        </p:nvCxnSpPr>
        <p:spPr>
          <a:xfrm flipH="1" flipV="1">
            <a:off x="2819401" y="2841367"/>
            <a:ext cx="2590800" cy="44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 flipV="1">
            <a:off x="3429000" y="2285999"/>
            <a:ext cx="1639888" cy="88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05400" y="3537466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Only =, &lt;=, &lt;</a:t>
            </a:r>
            <a:endParaRPr kumimoji="1" lang="zh-CN" altLang="en-US" dirty="0"/>
          </a:p>
        </p:txBody>
      </p:sp>
      <p:cxnSp>
        <p:nvCxnSpPr>
          <p:cNvPr id="21" name="直线箭头连接符 20"/>
          <p:cNvCxnSpPr>
            <a:stCxn id="20" idx="1"/>
          </p:cNvCxnSpPr>
          <p:nvPr/>
        </p:nvCxnSpPr>
        <p:spPr>
          <a:xfrm flipH="1" flipV="1">
            <a:off x="2514600" y="3276600"/>
            <a:ext cx="2590800" cy="44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182688" y="4414745"/>
                <a:ext cx="6361112" cy="1605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Examples (note that we use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{</a:t>
                </a:r>
                <a:r>
                  <a:rPr kumimoji="1" lang="en-US" altLang="zh-CN" dirty="0"/>
                  <a:t> to represent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kumimoji="1" lang="en-US" altLang="zh-CN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=0.8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=0.2</m:t>
                              </m:r>
                            </m:e>
                          </m:eqArr>
                        </m:e>
                      </m:d>
                      <m:r>
                        <a:rPr kumimoji="1" lang="en-US" altLang="zh-CN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    =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==&gt;            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=0.8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&lt;5</m:t>
                            </m:r>
                          </m:e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&gt;3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zh-CN" dirty="0">
                    <a:solidFill>
                      <a:srgbClr val="0432FF"/>
                    </a:solidFill>
                  </a:rPr>
                  <a:t>    </a:t>
                </a:r>
                <a:r>
                  <a:rPr kumimoji="1"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===&gt;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&lt;5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(−1)∗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&lt;3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688" y="4414745"/>
                <a:ext cx="6361112" cy="1605055"/>
              </a:xfrm>
              <a:prstGeom prst="rect">
                <a:avLst/>
              </a:prstGeom>
              <a:blipFill rotWithShape="1">
                <a:blip r:embed="rId3"/>
                <a:stretch>
                  <a:fillRect l="-5" t="-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2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1ABFF-F8C2-0FEF-DCC7-FB83E62F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4018D-1316-226F-55EE-68DB1F35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#4: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Sudoku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F0ECDB-5410-690E-92A5-695AD69D058F}"/>
                  </a:ext>
                </a:extLst>
              </p:cNvPr>
              <p:cNvSpPr txBox="1"/>
              <p:nvPr/>
            </p:nvSpPr>
            <p:spPr>
              <a:xfrm>
                <a:off x="304800" y="1905000"/>
                <a:ext cx="5257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Modeling the constraints: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each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board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position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variable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 err="1">
                    <a:solidFill>
                      <a:srgbClr val="0432FF"/>
                    </a:solidFill>
                  </a:rPr>
                  <a:t>i,j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/>
                  <a:t>such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that</a:t>
                </a:r>
              </a:p>
              <a:p>
                <a:r>
                  <a:rPr kumimoji="1" lang="en-US" altLang="zh-CN" sz="2400" dirty="0">
                    <a:solidFill>
                      <a:srgbClr val="0432FF"/>
                    </a:solidFill>
                  </a:rPr>
                  <a:t>	1&lt;=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 err="1">
                    <a:solidFill>
                      <a:srgbClr val="0432FF"/>
                    </a:solidFill>
                  </a:rPr>
                  <a:t>i,j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&lt;=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9</a:t>
                </a:r>
              </a:p>
              <a:p>
                <a:endParaRPr kumimoji="1" lang="en-US" altLang="zh-CN" sz="2400" dirty="0">
                  <a:solidFill>
                    <a:srgbClr val="0432FF"/>
                  </a:solidFill>
                </a:endParaRPr>
              </a:p>
              <a:p>
                <a:r>
                  <a:rPr kumimoji="1" lang="en-US" altLang="zh-CN" sz="2400" dirty="0"/>
                  <a:t>No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repeated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numbers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for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each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row,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column,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block.</a:t>
                </a:r>
              </a:p>
              <a:p>
                <a:r>
                  <a:rPr kumimoji="1" lang="en-US" altLang="zh-CN" sz="2400" dirty="0"/>
                  <a:t>E.g.,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first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row:</a:t>
                </a:r>
              </a:p>
              <a:p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1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 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2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…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8</a:t>
                </a:r>
              </a:p>
              <a:p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             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1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2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…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zh-CN" altLang="en-US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 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8</a:t>
                </a:r>
              </a:p>
              <a:p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                 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2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…</a:t>
                </a:r>
                <a:r>
                  <a:rPr kumimoji="1" lang="en-US" altLang="zh-CN" sz="2400" dirty="0">
                    <a:solidFill>
                      <a:srgbClr val="0432FF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b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0,</a:t>
                </a:r>
                <a:r>
                  <a:rPr kumimoji="1" lang="zh-CN" altLang="en-US" sz="2400" baseline="-250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baseline="-25000" dirty="0">
                    <a:solidFill>
                      <a:srgbClr val="0432FF"/>
                    </a:solidFill>
                  </a:rPr>
                  <a:t>8</a:t>
                </a:r>
              </a:p>
              <a:p>
                <a:endParaRPr kumimoji="1" lang="en-US" altLang="zh-CN" sz="24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6F0ECDB-5410-690E-92A5-695AD69D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5257800" cy="4154984"/>
              </a:xfrm>
              <a:prstGeom prst="rect">
                <a:avLst/>
              </a:prstGeom>
              <a:blipFill>
                <a:blip r:embed="rId2"/>
                <a:stretch>
                  <a:fillRect l="-1928" t="-1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typical Sudoku puzzle, with nine rows and nine columns that intersect at square spaces. Some of the cells are filled with a number; others are blank cells to be solved.">
            <a:extLst>
              <a:ext uri="{FF2B5EF4-FFF2-40B4-BE49-F238E27FC236}">
                <a16:creationId xmlns:a16="http://schemas.microsoft.com/office/drawing/2014/main" id="{E35595C6-B462-6164-64F0-B358F48F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16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previous puzzle, showing its solution.">
            <a:extLst>
              <a:ext uri="{FF2B5EF4-FFF2-40B4-BE49-F238E27FC236}">
                <a16:creationId xmlns:a16="http://schemas.microsoft.com/office/drawing/2014/main" id="{8ABA69F6-BE8F-D365-0FA4-E3465808B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34544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679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#5: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scheduling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547360" y="1874520"/>
            <a:ext cx="3276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Problem: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given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tasks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finish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time:</a:t>
            </a:r>
          </a:p>
          <a:p>
            <a:pPr algn="ctr"/>
            <a:r>
              <a:rPr kumimoji="1" lang="en-US" altLang="zh-CN" sz="2000" dirty="0">
                <a:solidFill>
                  <a:srgbClr val="0432FF"/>
                </a:solidFill>
              </a:rPr>
              <a:t>S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=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{s1,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…,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 err="1">
                <a:solidFill>
                  <a:srgbClr val="0432FF"/>
                </a:solidFill>
              </a:rPr>
              <a:t>sn</a:t>
            </a:r>
            <a:r>
              <a:rPr kumimoji="1" lang="en-US" altLang="zh-CN" sz="2000" dirty="0">
                <a:solidFill>
                  <a:srgbClr val="0432FF"/>
                </a:solidFill>
              </a:rPr>
              <a:t>}</a:t>
            </a:r>
          </a:p>
          <a:p>
            <a:pPr algn="ctr"/>
            <a:r>
              <a:rPr kumimoji="1" lang="en-US" altLang="zh-CN" sz="2000" dirty="0">
                <a:solidFill>
                  <a:srgbClr val="0432FF"/>
                </a:solidFill>
              </a:rPr>
              <a:t>F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=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{f1,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…,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 err="1">
                <a:solidFill>
                  <a:srgbClr val="0432FF"/>
                </a:solidFill>
              </a:rPr>
              <a:t>fn</a:t>
            </a:r>
            <a:r>
              <a:rPr kumimoji="1" lang="en-US" altLang="zh-CN" sz="2000" dirty="0">
                <a:solidFill>
                  <a:srgbClr val="0432FF"/>
                </a:solidFill>
              </a:rPr>
              <a:t>}</a:t>
            </a:r>
          </a:p>
          <a:p>
            <a:r>
              <a:rPr kumimoji="1" lang="en-US" altLang="zh-CN" sz="2000" dirty="0"/>
              <a:t>How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arrange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them,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maximum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number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tasks.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Example:</a:t>
            </a:r>
          </a:p>
          <a:p>
            <a:pPr algn="ctr"/>
            <a:r>
              <a:rPr kumimoji="1" lang="en-US" altLang="zh-CN" sz="2000" dirty="0">
                <a:solidFill>
                  <a:srgbClr val="0432FF"/>
                </a:solidFill>
              </a:rPr>
              <a:t>S={</a:t>
            </a:r>
            <a:r>
              <a:rPr kumimoji="1" lang="en-US" altLang="zh-CN" sz="2000" dirty="0">
                <a:solidFill>
                  <a:srgbClr val="FF0000"/>
                </a:solidFill>
              </a:rPr>
              <a:t>1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3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0,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5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8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5}</a:t>
            </a:r>
          </a:p>
          <a:p>
            <a:pPr algn="ctr"/>
            <a:r>
              <a:rPr kumimoji="1" lang="en-US" altLang="zh-CN" sz="2000" dirty="0">
                <a:solidFill>
                  <a:srgbClr val="0432FF"/>
                </a:solidFill>
              </a:rPr>
              <a:t>F={</a:t>
            </a:r>
            <a:r>
              <a:rPr kumimoji="1" lang="en-US" altLang="zh-CN" sz="2000" dirty="0">
                <a:solidFill>
                  <a:srgbClr val="FF0000"/>
                </a:solidFill>
              </a:rPr>
              <a:t>2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4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6,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7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9</a:t>
            </a:r>
            <a:r>
              <a:rPr kumimoji="1" lang="en-US" altLang="zh-CN" sz="2000" dirty="0">
                <a:solidFill>
                  <a:srgbClr val="0432FF"/>
                </a:solidFill>
              </a:rPr>
              <a:t>,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9}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>
                <a:solidFill>
                  <a:srgbClr val="0432FF"/>
                </a:solidFill>
              </a:rPr>
              <a:t>Max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=</a:t>
            </a:r>
            <a:r>
              <a:rPr kumimoji="1" lang="zh-CN" altLang="en-US" sz="2000" dirty="0">
                <a:solidFill>
                  <a:srgbClr val="0432FF"/>
                </a:solidFill>
              </a:rPr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4800" y="1905000"/>
                <a:ext cx="5257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Modeling the problem:</a:t>
                </a:r>
              </a:p>
              <a:p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int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selected[n]: </a:t>
                </a:r>
              </a:p>
              <a:p>
                <a:r>
                  <a:rPr kumimoji="1" lang="en-US" altLang="zh-CN" sz="2400" dirty="0"/>
                  <a:t>selected[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]=1,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task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selected;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otherwise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0.</a:t>
                </a:r>
                <a:r>
                  <a:rPr kumimoji="1" lang="zh-CN" altLang="en-US" sz="2400" dirty="0"/>
                  <a:t> 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Modeling the constraints:</a:t>
                </a:r>
              </a:p>
              <a:p>
                <a:pPr algn="ctr"/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selected[</a:t>
                </a:r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i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]+selected[j]&lt;=1</a:t>
                </a:r>
              </a:p>
              <a:p>
                <a:pPr algn="ctr"/>
                <a:r>
                  <a:rPr kumimoji="1" lang="en-US" altLang="zh-CN" sz="2400" dirty="0"/>
                  <a:t>If task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j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overlaps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with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task 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.</a:t>
                </a:r>
              </a:p>
              <a:p>
                <a:pPr algn="ctr"/>
                <a:endParaRPr kumimoji="1" lang="en-US" altLang="zh-CN" sz="2400" dirty="0"/>
              </a:p>
              <a:p>
                <a:r>
                  <a:rPr kumimoji="1" lang="en-US" altLang="zh-CN" sz="2400" dirty="0"/>
                  <a:t>Goal: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max(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selected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)</a:t>
                </a:r>
              </a:p>
              <a:p>
                <a:endParaRPr kumimoji="1" lang="en-US" altLang="zh-CN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5257800" cy="4154984"/>
              </a:xfrm>
              <a:prstGeom prst="rect">
                <a:avLst/>
              </a:prstGeom>
              <a:blipFill rotWithShape="1">
                <a:blip r:embed="rId2"/>
                <a:stretch>
                  <a:fillRect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#6: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assignment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724400" y="1874520"/>
            <a:ext cx="40995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Problem: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persons </a:t>
            </a:r>
            <a:r>
              <a:rPr kumimoji="1" lang="en-US" altLang="zh-CN" sz="2000" dirty="0">
                <a:solidFill>
                  <a:srgbClr val="0432FF"/>
                </a:solidFill>
              </a:rPr>
              <a:t>p1, …, </a:t>
            </a:r>
            <a:r>
              <a:rPr kumimoji="1" lang="en-US" altLang="zh-CN" sz="2000" dirty="0" err="1">
                <a:solidFill>
                  <a:srgbClr val="0432FF"/>
                </a:solidFill>
              </a:rPr>
              <a:t>pn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tasks </a:t>
            </a:r>
            <a:r>
              <a:rPr kumimoji="1" lang="en-US" altLang="zh-CN" sz="2000" dirty="0">
                <a:solidFill>
                  <a:srgbClr val="0432FF"/>
                </a:solidFill>
              </a:rPr>
              <a:t>t1, …, </a:t>
            </a:r>
            <a:r>
              <a:rPr kumimoji="1" lang="en-US" altLang="zh-CN" sz="2000" dirty="0" err="1">
                <a:solidFill>
                  <a:srgbClr val="0432FF"/>
                </a:solidFill>
              </a:rPr>
              <a:t>tn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specific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profit, when person </a:t>
            </a:r>
            <a:r>
              <a:rPr kumimoji="1" lang="en-US" altLang="zh-CN" sz="2000" dirty="0">
                <a:solidFill>
                  <a:srgbClr val="0432FF"/>
                </a:solidFill>
              </a:rPr>
              <a:t>pi</a:t>
            </a:r>
            <a:r>
              <a:rPr kumimoji="1" lang="en-US" altLang="zh-CN" sz="2000" dirty="0"/>
              <a:t> does task </a:t>
            </a:r>
            <a:r>
              <a:rPr kumimoji="1" lang="en-US" altLang="zh-CN" sz="2000" dirty="0" err="1">
                <a:solidFill>
                  <a:srgbClr val="0432FF"/>
                </a:solidFill>
              </a:rPr>
              <a:t>tj</a:t>
            </a:r>
            <a:r>
              <a:rPr kumimoji="1" lang="en-US" altLang="zh-CN" sz="2000" dirty="0"/>
              <a:t>: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How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assign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tasks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persons,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maximize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profit.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4800" y="1905000"/>
                <a:ext cx="419100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Modeling the problem:</a:t>
                </a:r>
              </a:p>
              <a:p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int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assign[n][n]: </a:t>
                </a:r>
              </a:p>
              <a:p>
                <a:r>
                  <a:rPr kumimoji="1" lang="en-US" altLang="zh-CN" sz="2400" dirty="0"/>
                  <a:t>assign[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][j]=1,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task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j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assigned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person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;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otherwise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0.</a:t>
                </a:r>
                <a:r>
                  <a:rPr kumimoji="1" lang="zh-CN" altLang="en-US" sz="2400" dirty="0"/>
                  <a:t> 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Modeling the constraints:</a:t>
                </a:r>
              </a:p>
              <a:p>
                <a:pPr marL="457200" indent="-457200">
                  <a:buAutoNum type="arabicPeriod"/>
                </a:pPr>
                <a:r>
                  <a:rPr kumimoji="1" lang="en-US" altLang="zh-CN" sz="2400" dirty="0"/>
                  <a:t>Each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row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just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one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1;</a:t>
                </a:r>
              </a:p>
              <a:p>
                <a:pPr marL="457200" indent="-457200">
                  <a:buAutoNum type="arabicPeriod"/>
                </a:pPr>
                <a:r>
                  <a:rPr kumimoji="1" lang="en-US" altLang="zh-CN" sz="2400" dirty="0"/>
                  <a:t>Each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column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has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just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one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1.</a:t>
                </a:r>
              </a:p>
              <a:p>
                <a:pPr algn="ctr"/>
                <a:endParaRPr kumimoji="1" lang="en-US" altLang="zh-CN" sz="2400" dirty="0"/>
              </a:p>
              <a:p>
                <a:r>
                  <a:rPr kumimoji="1" lang="en-US" altLang="zh-CN" sz="2400" dirty="0"/>
                  <a:t>Goal: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max(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profit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)</a:t>
                </a:r>
              </a:p>
              <a:p>
                <a:endParaRPr kumimoji="1" lang="en-US" altLang="zh-CN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4191000" cy="4893647"/>
              </a:xfrm>
              <a:prstGeom prst="rect">
                <a:avLst/>
              </a:prstGeom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047456" y="3393440"/>
          <a:ext cx="3124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c1n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cn1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cnn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2AADB-59DE-A878-00A0-854F3CDA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3DA62-1B66-AA03-D9F6-7D8B9EA2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#7: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factory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F2C0E3-4B33-A0A2-DD3A-742F4F36D1F6}"/>
                  </a:ext>
                </a:extLst>
              </p:cNvPr>
              <p:cNvSpPr txBox="1"/>
              <p:nvPr/>
            </p:nvSpPr>
            <p:spPr>
              <a:xfrm>
                <a:off x="304800" y="1905000"/>
                <a:ext cx="5257800" cy="422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factory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makes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3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products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P1,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P2,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P3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from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2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ingredients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i1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i2,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how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maximize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#value?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(i1=100,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i2=120)</a:t>
                </a:r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Constraints: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≤100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≤120</m:t>
                              </m:r>
                            </m:e>
                            <m:e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zh-CN" alt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target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function:</a:t>
                </a:r>
              </a:p>
              <a:p>
                <a:r>
                  <a:rPr kumimoji="1" lang="en-US" altLang="zh-CN" sz="2400" dirty="0">
                    <a:solidFill>
                      <a:srgbClr val="0432FF"/>
                    </a:solidFill>
                  </a:rPr>
                  <a:t>	max(40x+45y+24z)</a:t>
                </a:r>
                <a:endParaRPr kumimoji="1" lang="en-US" altLang="zh-CN" sz="2400" dirty="0"/>
              </a:p>
            </p:txBody>
          </p:sp>
        </mc:Choice>
        <mc:Fallback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F2C0E3-4B33-A0A2-DD3A-742F4F36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5257800" cy="4226093"/>
              </a:xfrm>
              <a:prstGeom prst="rect">
                <a:avLst/>
              </a:prstGeom>
              <a:blipFill>
                <a:blip r:embed="rId2"/>
                <a:stretch>
                  <a:fillRect l="-19518" t="-12312" b="-72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C39C1BE-9D94-F607-3DB0-9EDEFE98F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876155"/>
              </p:ext>
            </p:extLst>
          </p:nvPr>
        </p:nvGraphicFramePr>
        <p:xfrm>
          <a:off x="5334000" y="1905000"/>
          <a:ext cx="3733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249">
                  <a:extLst>
                    <a:ext uri="{9D8B030D-6E8A-4147-A177-3AD203B41FA5}">
                      <a16:colId xmlns:a16="http://schemas.microsoft.com/office/drawing/2014/main" val="1270046603"/>
                    </a:ext>
                  </a:extLst>
                </a:gridCol>
                <a:gridCol w="793950">
                  <a:extLst>
                    <a:ext uri="{9D8B030D-6E8A-4147-A177-3AD203B41FA5}">
                      <a16:colId xmlns:a16="http://schemas.microsoft.com/office/drawing/2014/main" val="150074257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5881054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1579859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Product/</a:t>
                      </a:r>
                    </a:p>
                    <a:p>
                      <a:r>
                        <a:rPr lang="en-US" altLang="zh-CN" dirty="0"/>
                        <a:t>Ingredient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72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6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3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#value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850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555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#8:</a:t>
            </a:r>
            <a:r>
              <a:rPr kumimoji="1" lang="zh-CN" altLang="en-US" dirty="0"/>
              <a:t> </a:t>
            </a:r>
            <a:r>
              <a:rPr kumimoji="1" lang="en-US" altLang="zh-CN" dirty="0"/>
              <a:t>0-1</a:t>
            </a:r>
            <a:r>
              <a:rPr kumimoji="1" lang="zh-CN" altLang="en-US" dirty="0"/>
              <a:t> </a:t>
            </a:r>
            <a:r>
              <a:rPr kumimoji="1" lang="en-US" altLang="zh-CN" dirty="0"/>
              <a:t>knapsack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724400" y="1874520"/>
            <a:ext cx="4099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Problem: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given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items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value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V</a:t>
            </a:r>
            <a:r>
              <a:rPr kumimoji="1" lang="en-US" altLang="zh-CN" sz="2000" dirty="0"/>
              <a:t>: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knapsack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maximal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weight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W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how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select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items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maximize</a:t>
            </a:r>
            <a:r>
              <a:rPr kumimoji="1" lang="zh-CN" altLang="en-US" sz="2000" dirty="0"/>
              <a:t> </a:t>
            </a:r>
            <a:r>
              <a:rPr kumimoji="1" lang="en-US" altLang="zh-CN" sz="2000" dirty="0">
                <a:solidFill>
                  <a:srgbClr val="0432FF"/>
                </a:solidFill>
              </a:rPr>
              <a:t>V</a:t>
            </a:r>
            <a:r>
              <a:rPr kumimoji="1" lang="en-US" altLang="zh-CN" sz="2000" dirty="0"/>
              <a:t>.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04800" y="1905000"/>
                <a:ext cx="4191000" cy="4155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Modeling the problem:</a:t>
                </a:r>
              </a:p>
              <a:p>
                <a:r>
                  <a:rPr kumimoji="1" lang="en-US" altLang="zh-CN" sz="2400" dirty="0" err="1">
                    <a:solidFill>
                      <a:srgbClr val="0432FF"/>
                    </a:solidFill>
                  </a:rPr>
                  <a:t>int</a:t>
                </a:r>
                <a:r>
                  <a:rPr kumimoji="1" lang="zh-CN" altLang="en-US" sz="2400" dirty="0">
                    <a:solidFill>
                      <a:srgbClr val="0432FF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selected[n]: </a:t>
                </a:r>
              </a:p>
              <a:p>
                <a:r>
                  <a:rPr kumimoji="1" lang="en-US" altLang="zh-CN" sz="2400" dirty="0"/>
                  <a:t>selected[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]=1,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the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item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is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selected;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otherwise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0.</a:t>
                </a:r>
                <a:r>
                  <a:rPr kumimoji="1" lang="zh-CN" altLang="en-US" sz="2400" dirty="0"/>
                  <a:t> </a:t>
                </a:r>
                <a:endParaRPr kumimoji="1" lang="en-US" altLang="zh-CN" sz="2400" dirty="0"/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Modeling the constraints:</a:t>
                </a:r>
              </a:p>
              <a:p>
                <a:pPr marL="457200" indent="-457200">
                  <a:buAutoNum type="arabicPeriod"/>
                </a:pPr>
                <a:r>
                  <a:rPr kumimoji="1" lang="en-US" altLang="zh-CN" sz="2400" dirty="0"/>
                  <a:t>W[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]</a:t>
                </a:r>
                <a:r>
                  <a:rPr kumimoji="1" lang="zh-CN" altLang="en-US" sz="2400" dirty="0"/>
                  <a:t>*</a:t>
                </a:r>
                <a:r>
                  <a:rPr kumimoji="1" lang="en-US" altLang="zh-CN" sz="2400" dirty="0"/>
                  <a:t>selected[</a:t>
                </a:r>
                <a:r>
                  <a:rPr kumimoji="1" lang="en-US" altLang="zh-CN" sz="2400" dirty="0" err="1"/>
                  <a:t>i</a:t>
                </a:r>
                <a:r>
                  <a:rPr kumimoji="1" lang="en-US" altLang="zh-CN" sz="2400" dirty="0"/>
                  <a:t>]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&lt;=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W;</a:t>
                </a:r>
              </a:p>
              <a:p>
                <a:pPr algn="ctr"/>
                <a:endParaRPr kumimoji="1" lang="en-US" altLang="zh-CN" sz="2400" dirty="0"/>
              </a:p>
              <a:p>
                <a:r>
                  <a:rPr kumimoji="1" lang="en-US" altLang="zh-CN" sz="2400" dirty="0"/>
                  <a:t>Goal: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rgbClr val="0432FF"/>
                    </a:solidFill>
                  </a:rPr>
                  <a:t>max(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m:rPr>
                            <m:nor/>
                          </m:rPr>
                          <a:rPr kumimoji="1" lang="zh-CN" altLang="en-US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selected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2400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kumimoji="1" lang="en-US" altLang="zh-CN" sz="2400" dirty="0">
                    <a:solidFill>
                      <a:srgbClr val="0432FF"/>
                    </a:solidFill>
                  </a:rPr>
                  <a:t>])</a:t>
                </a:r>
              </a:p>
              <a:p>
                <a:endParaRPr kumimoji="1" lang="en-US" altLang="zh-CN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905000"/>
                <a:ext cx="4191000" cy="4155240"/>
              </a:xfrm>
              <a:prstGeom prst="rect">
                <a:avLst/>
              </a:prstGeom>
              <a:blipFill rotWithShape="1">
                <a:blip r:embed="rId2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047456" y="2683797"/>
          <a:ext cx="28514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solves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constraints</a:t>
                </a:r>
              </a:p>
              <a:p>
                <a:pPr lvl="1"/>
                <a:r>
                  <a:rPr kumimoji="1" lang="en-US" altLang="zh-CN" dirty="0"/>
                  <a:t>polynomial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,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NPC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for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r>
                  <a:rPr kumimoji="1" lang="en-US" altLang="zh-CN" dirty="0">
                    <a:ea typeface="Cambria Math" panose="02040503050406030204" pitchFamily="18" charset="0"/>
                  </a:rPr>
                  <a:t>LP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minimize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or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maximize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a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target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function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under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a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set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dirty="0" err="1">
                    <a:ea typeface="Cambria Math" panose="02040503050406030204" pitchFamily="18" charset="0"/>
                  </a:rPr>
                  <a:t>constaints</a:t>
                </a:r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r>
                  <a:rPr kumimoji="1" lang="en-US" altLang="zh-CN" dirty="0"/>
                  <a:t>Encoding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SMT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natural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easy</a:t>
                </a:r>
              </a:p>
              <a:p>
                <a:pPr lvl="1"/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just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write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down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constraints,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instead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algorithms</a:t>
                </a:r>
              </a:p>
              <a:p>
                <a:pPr lvl="1"/>
                <a:r>
                  <a:rPr kumimoji="1" lang="en-US" altLang="zh-CN" dirty="0"/>
                  <a:t>Right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tools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right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problems!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3" t="-1846" r="-1305" b="-18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Linear arithmetic: example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187033" y="1905000"/>
                <a:ext cx="1860967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=0.8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33" y="1905000"/>
                <a:ext cx="1860967" cy="710194"/>
              </a:xfrm>
              <a:prstGeom prst="rect">
                <a:avLst/>
              </a:prstGeom>
              <a:blipFill rotWithShape="1">
                <a:blip r:embed="rId2"/>
                <a:stretch>
                  <a:fillRect l="-12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228600" y="2788384"/>
            <a:ext cx="411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Z3 code: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 y = Reals(‘x y’)</a:t>
            </a:r>
          </a:p>
          <a:p>
            <a:endParaRPr kumimoji="1" lang="en-US" altLang="zh-CN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solve(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x+y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== 0.8,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x-y == 0.2)</a:t>
            </a:r>
            <a:endParaRPr kumimoji="1" lang="zh-CN" altLang="en-US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031414" y="1914740"/>
                <a:ext cx="1860967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&lt;5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&gt;3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414" y="1914740"/>
                <a:ext cx="1860967" cy="710194"/>
              </a:xfrm>
              <a:prstGeom prst="rect">
                <a:avLst/>
              </a:prstGeom>
              <a:blipFill rotWithShape="1">
                <a:blip r:embed="rId3"/>
                <a:stretch>
                  <a:fillRect l="-17" t="-30" r="5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4837196" y="2863274"/>
            <a:ext cx="4114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Z3 code: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x, y =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Ints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(‘x y’)</a:t>
            </a:r>
          </a:p>
          <a:p>
            <a:endParaRPr kumimoji="1" lang="en-US" altLang="zh-CN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solve(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x+y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&lt; 5,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  x-y &gt; 3)</a:t>
            </a:r>
            <a:endParaRPr kumimoji="1" lang="zh-CN" altLang="en-US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Complexity results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 sz="2400" dirty="0"/>
                  <a:t>A ::= x | c | c*x</a:t>
                </a:r>
              </a:p>
              <a:p>
                <a:pPr marL="0" indent="0">
                  <a:buNone/>
                </a:pPr>
                <a:r>
                  <a:rPr kumimoji="1" lang="en-US" altLang="zh-CN" sz="2400" dirty="0"/>
                  <a:t>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::=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A+E</a:t>
                </a:r>
              </a:p>
              <a:p>
                <a:pPr marL="0" indent="0">
                  <a:buNone/>
                </a:pPr>
                <a:r>
                  <a:rPr kumimoji="1" lang="en-US" altLang="zh-CN" sz="2400" dirty="0"/>
                  <a:t>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::=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E=E | E&lt;=E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|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E&lt;E</a:t>
                </a:r>
                <a:r>
                  <a:rPr kumimoji="1" lang="zh-CN" altLang="en-US" sz="2400" dirty="0"/>
                  <a:t>    </a:t>
                </a:r>
                <a:endParaRPr kumimoji="1" lang="en-US" altLang="zh-CN" sz="2400" dirty="0"/>
              </a:p>
              <a:p>
                <a:pPr marL="0" indent="0">
                  <a:buNone/>
                </a:pPr>
                <a:r>
                  <a:rPr kumimoji="1" lang="en-US" altLang="zh-CN" sz="2400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::=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sz="2400" dirty="0"/>
                  <a:t>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400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CN" altLang="en-US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zh-CN" alt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kumimoji="1" lang="en-US" altLang="zh-CN" sz="2400" i="1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4" t="-8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52400" y="4343400"/>
                <a:ext cx="63611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On domain rational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kumimoji="1" lang="en-US" altLang="zh-CN" sz="2400" dirty="0"/>
                  <a:t>): polynomial </a:t>
                </a:r>
              </a:p>
              <a:p>
                <a:r>
                  <a:rPr kumimoji="1" lang="en-US" altLang="zh-CN" sz="2400" dirty="0"/>
                  <a:t>On domain integer 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kumimoji="1" lang="en-US" altLang="zh-CN" sz="2400" dirty="0"/>
                  <a:t>): NPC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343400"/>
                <a:ext cx="6361112" cy="830997"/>
              </a:xfrm>
              <a:prstGeom prst="rect">
                <a:avLst/>
              </a:prstGeom>
              <a:blipFill rotWithShape="1">
                <a:blip r:embed="rId4"/>
                <a:stretch>
                  <a:fillRect r="5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38200" y="5257800"/>
          <a:ext cx="70866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Algorithms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Fourier-</a:t>
                      </a:r>
                      <a:r>
                        <a:rPr lang="en-US" altLang="zh-CN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Motzkin</a:t>
                      </a:r>
                      <a:endParaRPr lang="en-US" altLang="zh-C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Simplex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B&amp;B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Omega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domain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lang="en" altLang="zh-CN" i="1" dirty="0"/>
              <a:t>Gaussian Elimination</a:t>
            </a:r>
            <a:endParaRPr kumimoji="1" lang="zh-CN" altLang="en-US" i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b005ced-02ed-4f03-80b0-4e92c41f52e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9bf80-5b1c-43fa-bc28-2b5f0fb5d8e3}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2901</TotalTime>
  <Words>3563</Words>
  <Application>Microsoft Macintosh PowerPoint</Application>
  <PresentationFormat>全屏显示(4:3)</PresentationFormat>
  <Paragraphs>802</Paragraphs>
  <Slides>65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等线</vt:lpstr>
      <vt:lpstr>Arial</vt:lpstr>
      <vt:lpstr>Cambria Math</vt:lpstr>
      <vt:lpstr>Courier New</vt:lpstr>
      <vt:lpstr>Symbol</vt:lpstr>
      <vt:lpstr>Tahoma</vt:lpstr>
      <vt:lpstr>Wingdings</vt:lpstr>
      <vt:lpstr>Blends</vt:lpstr>
      <vt:lpstr>Linear Arithmetics</vt:lpstr>
      <vt:lpstr>Motivation: SAT</vt:lpstr>
      <vt:lpstr>Motivation: theory</vt:lpstr>
      <vt:lpstr>Satisfiability modulo theory (SMT)</vt:lpstr>
      <vt:lpstr> </vt:lpstr>
      <vt:lpstr>Linear arithmetic: the syntax</vt:lpstr>
      <vt:lpstr>Linear arithmetic: example</vt:lpstr>
      <vt:lpstr>Complexity results</vt:lpstr>
      <vt:lpstr> </vt:lpstr>
      <vt:lpstr>Brief history</vt:lpstr>
      <vt:lpstr>Motivation</vt:lpstr>
      <vt:lpstr>Key idea</vt:lpstr>
      <vt:lpstr>Example</vt:lpstr>
      <vt:lpstr>Example</vt:lpstr>
      <vt:lpstr>Geometry Perspective</vt:lpstr>
      <vt:lpstr>Complexity</vt:lpstr>
      <vt:lpstr> </vt:lpstr>
      <vt:lpstr>Fourier-Motzkin variable elimination (FME)</vt:lpstr>
      <vt:lpstr>Motivation: solving inequality</vt:lpstr>
      <vt:lpstr>Motivation: solving inequality</vt:lpstr>
      <vt:lpstr>Algorithm</vt:lpstr>
      <vt:lpstr>Algorithm, cont’</vt:lpstr>
      <vt:lpstr>Example</vt:lpstr>
      <vt:lpstr>Geometry Perspective</vt:lpstr>
      <vt:lpstr>Example</vt:lpstr>
      <vt:lpstr>Complexity</vt:lpstr>
      <vt:lpstr> </vt:lpstr>
      <vt:lpstr>Non-linear Arithmetic</vt:lpstr>
      <vt:lpstr>Geometry Perspective</vt:lpstr>
      <vt:lpstr>Solving Non-linear Arithmetic</vt:lpstr>
      <vt:lpstr> </vt:lpstr>
      <vt:lpstr>Linear Programming</vt:lpstr>
      <vt:lpstr>Geometry Intuition</vt:lpstr>
      <vt:lpstr>Linear Programming</vt:lpstr>
      <vt:lpstr>Brief History</vt:lpstr>
      <vt:lpstr>Brief History</vt:lpstr>
      <vt:lpstr> </vt:lpstr>
      <vt:lpstr>Motivation</vt:lpstr>
      <vt:lpstr>Normal forms</vt:lpstr>
      <vt:lpstr>Example</vt:lpstr>
      <vt:lpstr>Tableau</vt:lpstr>
      <vt:lpstr>Trial and fix</vt:lpstr>
      <vt:lpstr>Trial and fix</vt:lpstr>
      <vt:lpstr>Trial and fix</vt:lpstr>
      <vt:lpstr>Simplex algorithm</vt:lpstr>
      <vt:lpstr>Another Example</vt:lpstr>
      <vt:lpstr>Tableau</vt:lpstr>
      <vt:lpstr>Tableau</vt:lpstr>
      <vt:lpstr> </vt:lpstr>
      <vt:lpstr>ILP</vt:lpstr>
      <vt:lpstr>ILP</vt:lpstr>
      <vt:lpstr>Geometry Intuition</vt:lpstr>
      <vt:lpstr>Branch-bound algorithm</vt:lpstr>
      <vt:lpstr>Graphically: a decision tree</vt:lpstr>
      <vt:lpstr> </vt:lpstr>
      <vt:lpstr>#1: Compiler optimization</vt:lpstr>
      <vt:lpstr>#2: subset sum problem</vt:lpstr>
      <vt:lpstr>#3: n-queens puzzle</vt:lpstr>
      <vt:lpstr>#4: Sudoku</vt:lpstr>
      <vt:lpstr>#4: Sudoku</vt:lpstr>
      <vt:lpstr>#5: task scheduling</vt:lpstr>
      <vt:lpstr>#6: task assignment</vt:lpstr>
      <vt:lpstr>#7: factory</vt:lpstr>
      <vt:lpstr>#8: 0-1 knapsack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Baojian Hua</dc:creator>
  <cp:lastModifiedBy>Microsoft Office User</cp:lastModifiedBy>
  <cp:revision>4424</cp:revision>
  <cp:lastPrinted>2113-01-01T00:00:00Z</cp:lastPrinted>
  <dcterms:created xsi:type="dcterms:W3CDTF">2113-01-01T00:00:00Z</dcterms:created>
  <dcterms:modified xsi:type="dcterms:W3CDTF">2025-10-23T07:47:45Z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65592B764CEF4E5B8FD8503B841EA80E</vt:lpwstr>
  </property>
  <property fmtid="{D5CDD505-2E9C-101B-9397-08002B2CF9AE}" pid="4" name="KSOProductBuildVer">
    <vt:lpwstr>2052-11.1.0.11194</vt:lpwstr>
  </property>
</Properties>
</file>